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257" r:id="rId5"/>
    <p:sldId id="480" r:id="rId6"/>
    <p:sldId id="996"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19" r:id="rId27"/>
    <p:sldId id="562" r:id="rId28"/>
    <p:sldId id="635" r:id="rId29"/>
    <p:sldId id="636" r:id="rId30"/>
    <p:sldId id="566" r:id="rId31"/>
    <p:sldId id="567" r:id="rId32"/>
    <p:sldId id="568" r:id="rId33"/>
    <p:sldId id="565" r:id="rId34"/>
    <p:sldId id="428" r:id="rId35"/>
    <p:sldId id="637" r:id="rId36"/>
    <p:sldId id="451" r:id="rId37"/>
    <p:sldId id="564" r:id="rId38"/>
    <p:sldId id="470" r:id="rId39"/>
    <p:sldId id="449" r:id="rId40"/>
    <p:sldId id="452" r:id="rId41"/>
    <p:sldId id="450" r:id="rId42"/>
    <p:sldId id="638" r:id="rId43"/>
    <p:sldId id="639" r:id="rId44"/>
    <p:sldId id="640" r:id="rId45"/>
    <p:sldId id="1018" r:id="rId46"/>
    <p:sldId id="569" r:id="rId47"/>
    <p:sldId id="641" r:id="rId48"/>
    <p:sldId id="642" r:id="rId49"/>
    <p:sldId id="473" r:id="rId50"/>
    <p:sldId id="561" r:id="rId51"/>
    <p:sldId id="523" r:id="rId52"/>
    <p:sldId id="563" r:id="rId53"/>
    <p:sldId id="524" r:id="rId54"/>
    <p:sldId id="571" r:id="rId55"/>
    <p:sldId id="527" r:id="rId56"/>
    <p:sldId id="525" r:id="rId57"/>
    <p:sldId id="1068" r:id="rId58"/>
    <p:sldId id="1019" r:id="rId59"/>
    <p:sldId id="1020" r:id="rId60"/>
    <p:sldId id="1040" r:id="rId61"/>
    <p:sldId id="1045" r:id="rId62"/>
    <p:sldId id="1041" r:id="rId63"/>
    <p:sldId id="1042" r:id="rId64"/>
    <p:sldId id="1043" r:id="rId65"/>
    <p:sldId id="1038" r:id="rId66"/>
    <p:sldId id="1039" r:id="rId67"/>
    <p:sldId id="429" r:id="rId68"/>
    <p:sldId id="1044" r:id="rId69"/>
    <p:sldId id="432" r:id="rId70"/>
    <p:sldId id="421" r:id="rId71"/>
    <p:sldId id="455" r:id="rId72"/>
    <p:sldId id="1046" r:id="rId73"/>
    <p:sldId id="422" r:id="rId74"/>
    <p:sldId id="423" r:id="rId75"/>
    <p:sldId id="1001" r:id="rId76"/>
    <p:sldId id="1047" r:id="rId77"/>
    <p:sldId id="1021" r:id="rId78"/>
    <p:sldId id="507" r:id="rId79"/>
    <p:sldId id="508" r:id="rId80"/>
    <p:sldId id="472" r:id="rId81"/>
    <p:sldId id="572" r:id="rId82"/>
    <p:sldId id="430" r:id="rId83"/>
    <p:sldId id="1022" r:id="rId84"/>
    <p:sldId id="268" r:id="rId85"/>
    <p:sldId id="456" r:id="rId86"/>
    <p:sldId id="453" r:id="rId87"/>
    <p:sldId id="570" r:id="rId88"/>
    <p:sldId id="1003" r:id="rId89"/>
    <p:sldId id="1004" r:id="rId90"/>
    <p:sldId id="1002" r:id="rId91"/>
    <p:sldId id="1007" r:id="rId92"/>
    <p:sldId id="548" r:id="rId93"/>
    <p:sldId id="1024" r:id="rId94"/>
    <p:sldId id="424" r:id="rId95"/>
    <p:sldId id="437" r:id="rId96"/>
    <p:sldId id="971" r:id="rId97"/>
    <p:sldId id="1009" r:id="rId98"/>
    <p:sldId id="1048" r:id="rId99"/>
    <p:sldId id="1025" r:id="rId100"/>
    <p:sldId id="425" r:id="rId101"/>
    <p:sldId id="436" r:id="rId102"/>
    <p:sldId id="970" r:id="rId103"/>
    <p:sldId id="1010" r:id="rId104"/>
    <p:sldId id="1049" r:id="rId105"/>
    <p:sldId id="1011" r:id="rId106"/>
    <p:sldId id="1050" r:id="rId107"/>
    <p:sldId id="1012" r:id="rId108"/>
    <p:sldId id="1051" r:id="rId109"/>
    <p:sldId id="1008" r:id="rId110"/>
    <p:sldId id="1026" r:id="rId111"/>
    <p:sldId id="426" r:id="rId112"/>
    <p:sldId id="438" r:id="rId113"/>
    <p:sldId id="972" r:id="rId114"/>
    <p:sldId id="1013" r:id="rId115"/>
    <p:sldId id="1052" r:id="rId116"/>
    <p:sldId id="439" r:id="rId117"/>
    <p:sldId id="973" r:id="rId118"/>
    <p:sldId id="1014" r:id="rId119"/>
    <p:sldId id="1053" r:id="rId120"/>
    <p:sldId id="1017" r:id="rId121"/>
    <p:sldId id="1054" r:id="rId122"/>
    <p:sldId id="1027" r:id="rId123"/>
    <p:sldId id="427" r:id="rId124"/>
    <p:sldId id="623" r:id="rId125"/>
    <p:sldId id="440" r:id="rId126"/>
    <p:sldId id="974" r:id="rId127"/>
    <p:sldId id="1015" r:id="rId128"/>
    <p:sldId id="1055" r:id="rId129"/>
    <p:sldId id="1016" r:id="rId130"/>
    <p:sldId id="1056" r:id="rId131"/>
    <p:sldId id="969" r:id="rId132"/>
    <p:sldId id="975" r:id="rId133"/>
    <p:sldId id="1028" r:id="rId134"/>
    <p:sldId id="634" r:id="rId135"/>
    <p:sldId id="458" r:id="rId136"/>
    <p:sldId id="1006" r:id="rId137"/>
    <p:sldId id="605" r:id="rId138"/>
    <p:sldId id="460" r:id="rId139"/>
    <p:sldId id="617" r:id="rId140"/>
    <p:sldId id="442" r:id="rId141"/>
    <p:sldId id="618" r:id="rId142"/>
    <p:sldId id="511" r:id="rId143"/>
    <p:sldId id="512" r:id="rId144"/>
    <p:sldId id="513" r:id="rId145"/>
    <p:sldId id="514" r:id="rId146"/>
    <p:sldId id="515" r:id="rId147"/>
    <p:sldId id="516" r:id="rId148"/>
    <p:sldId id="517" r:id="rId149"/>
    <p:sldId id="946" r:id="rId150"/>
    <p:sldId id="509" r:id="rId151"/>
    <p:sldId id="1029" r:id="rId152"/>
    <p:sldId id="1057" r:id="rId153"/>
    <p:sldId id="1058" r:id="rId154"/>
    <p:sldId id="1059" r:id="rId155"/>
    <p:sldId id="1060" r:id="rId156"/>
    <p:sldId id="624" r:id="rId157"/>
    <p:sldId id="1030" r:id="rId158"/>
    <p:sldId id="625" r:id="rId159"/>
    <p:sldId id="976" r:id="rId160"/>
    <p:sldId id="1031" r:id="rId161"/>
    <p:sldId id="626" r:id="rId162"/>
    <p:sldId id="977" r:id="rId163"/>
    <p:sldId id="944" r:id="rId164"/>
    <p:sldId id="980" r:id="rId165"/>
    <p:sldId id="981" r:id="rId166"/>
    <p:sldId id="1032" r:id="rId167"/>
    <p:sldId id="627" r:id="rId168"/>
    <p:sldId id="742" r:id="rId169"/>
    <p:sldId id="978" r:id="rId170"/>
    <p:sldId id="1033" r:id="rId171"/>
    <p:sldId id="947" r:id="rId172"/>
    <p:sldId id="997" r:id="rId173"/>
    <p:sldId id="979" r:id="rId174"/>
    <p:sldId id="1069" r:id="rId175"/>
    <p:sldId id="1070" r:id="rId176"/>
    <p:sldId id="1034" r:id="rId177"/>
    <p:sldId id="1061" r:id="rId178"/>
    <p:sldId id="950" r:id="rId179"/>
    <p:sldId id="982" r:id="rId180"/>
    <p:sldId id="951" r:id="rId181"/>
    <p:sldId id="984" r:id="rId182"/>
    <p:sldId id="987" r:id="rId183"/>
    <p:sldId id="1063" r:id="rId184"/>
    <p:sldId id="1062" r:id="rId185"/>
    <p:sldId id="1065" r:id="rId186"/>
    <p:sldId id="1067" r:id="rId187"/>
    <p:sldId id="988" r:id="rId188"/>
    <p:sldId id="991" r:id="rId189"/>
    <p:sldId id="1071" r:id="rId190"/>
    <p:sldId id="1072" r:id="rId191"/>
    <p:sldId id="1064" r:id="rId192"/>
    <p:sldId id="966" r:id="rId193"/>
    <p:sldId id="993" r:id="rId194"/>
    <p:sldId id="965" r:id="rId195"/>
    <p:sldId id="990" r:id="rId196"/>
    <p:sldId id="994" r:id="rId197"/>
    <p:sldId id="964" r:id="rId198"/>
    <p:sldId id="995" r:id="rId199"/>
    <p:sldId id="963" r:id="rId200"/>
    <p:sldId id="1066" r:id="rId201"/>
    <p:sldId id="1035" r:id="rId202"/>
    <p:sldId id="960" r:id="rId203"/>
    <p:sldId id="961" r:id="rId204"/>
    <p:sldId id="962" r:id="rId205"/>
    <p:sldId id="261" r:id="rId206"/>
    <p:sldId id="1036" r:id="rId207"/>
    <p:sldId id="959" r:id="rId208"/>
    <p:sldId id="1037" r:id="rId209"/>
    <p:sldId id="958" r:id="rId210"/>
    <p:sldId id="968" r:id="rId211"/>
  </p:sldIdLst>
  <p:sldSz cx="12192000" cy="6858000"/>
  <p:notesSz cx="7104063" cy="10234613"/>
  <p:custDataLst>
    <p:tags r:id="rId2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51" d="100"/>
          <a:sy n="151" d="100"/>
        </p:scale>
        <p:origin x="3264" y="3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gs" Target="tags/tag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F85CA9C-FE35-44CB-8347-4C47B9F2C8D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E19FFA6-8DD0-4DAF-8958-6CF5600D1E8C}">
      <dgm:prSet/>
      <dgm:spPr/>
      <dgm:t>
        <a:bodyPr/>
        <a:lstStyle/>
        <a:p>
          <a:r>
            <a:rPr lang="de-DE"/>
            <a:t>Wird über </a:t>
          </a:r>
          <a:r>
            <a:rPr lang="de-DE" b="1"/>
            <a:t>exports</a:t>
          </a:r>
          <a:r>
            <a:rPr lang="de-DE"/>
            <a:t> (der packages) und </a:t>
          </a:r>
          <a:r>
            <a:rPr lang="de-DE" b="1"/>
            <a:t>requires</a:t>
          </a:r>
          <a:r>
            <a:rPr lang="de-DE"/>
            <a:t> (der Module) gesteuert</a:t>
          </a:r>
          <a:endParaRPr lang="en-US"/>
        </a:p>
      </dgm:t>
    </dgm:pt>
    <dgm:pt modelId="{CE3A9B3D-1857-4554-BC23-D11FEF48B5CF}" type="parTrans" cxnId="{63D640A9-0F4A-407F-957C-8615EE1F6898}">
      <dgm:prSet/>
      <dgm:spPr/>
      <dgm:t>
        <a:bodyPr/>
        <a:lstStyle/>
        <a:p>
          <a:endParaRPr lang="en-US"/>
        </a:p>
      </dgm:t>
    </dgm:pt>
    <dgm:pt modelId="{4A858858-AD03-4D64-AF54-A2691E08A737}" type="sibTrans" cxnId="{63D640A9-0F4A-407F-957C-8615EE1F6898}">
      <dgm:prSet/>
      <dgm:spPr/>
      <dgm:t>
        <a:bodyPr/>
        <a:lstStyle/>
        <a:p>
          <a:endParaRPr lang="en-US"/>
        </a:p>
      </dgm:t>
    </dgm:pt>
    <dgm:pt modelId="{1F0F0B91-0A10-487F-8E9E-A88D01EA8EF3}">
      <dgm:prSet/>
      <dgm:spPr/>
      <dgm:t>
        <a:bodyPr/>
        <a:lstStyle/>
        <a:p>
          <a:r>
            <a:rPr lang="de-DE"/>
            <a:t>Man kann auch einschränken, für wen (welche Module) man exportiert:</a:t>
          </a:r>
          <a:endParaRPr lang="en-US"/>
        </a:p>
      </dgm:t>
    </dgm:pt>
    <dgm:pt modelId="{B0217A64-8E82-4D42-A42B-C28F7D806BE4}" type="parTrans" cxnId="{A4F8E637-3B69-4300-A73A-9FB78D66B895}">
      <dgm:prSet/>
      <dgm:spPr/>
      <dgm:t>
        <a:bodyPr/>
        <a:lstStyle/>
        <a:p>
          <a:endParaRPr lang="en-US"/>
        </a:p>
      </dgm:t>
    </dgm:pt>
    <dgm:pt modelId="{5F051F11-F2FD-4959-880E-C4504F0B9957}" type="sibTrans" cxnId="{A4F8E637-3B69-4300-A73A-9FB78D66B895}">
      <dgm:prSet/>
      <dgm:spPr/>
      <dgm:t>
        <a:bodyPr/>
        <a:lstStyle/>
        <a:p>
          <a:endParaRPr lang="en-US"/>
        </a:p>
      </dgm:t>
    </dgm:pt>
    <dgm:pt modelId="{6022DEAD-2C0F-435A-BE71-74334B7735D1}">
      <dgm:prSet/>
      <dgm:spPr/>
      <dgm:t>
        <a:bodyPr/>
        <a:lstStyle/>
        <a:p>
          <a:r>
            <a:rPr lang="de-DE"/>
            <a:t>exports  a.b.c to 1,2,3;</a:t>
          </a:r>
          <a:endParaRPr lang="en-US"/>
        </a:p>
      </dgm:t>
    </dgm:pt>
    <dgm:pt modelId="{C70AAD47-52AC-4609-A61F-75DF9BED84F5}" type="parTrans" cxnId="{8A3DA0AC-42BA-44BD-A727-C939BB8C6916}">
      <dgm:prSet/>
      <dgm:spPr/>
      <dgm:t>
        <a:bodyPr/>
        <a:lstStyle/>
        <a:p>
          <a:endParaRPr lang="en-US"/>
        </a:p>
      </dgm:t>
    </dgm:pt>
    <dgm:pt modelId="{F5CE3D6E-9A89-44E4-8B5E-EAFC3B6C150A}" type="sibTrans" cxnId="{8A3DA0AC-42BA-44BD-A727-C939BB8C6916}">
      <dgm:prSet/>
      <dgm:spPr/>
      <dgm:t>
        <a:bodyPr/>
        <a:lstStyle/>
        <a:p>
          <a:endParaRPr lang="en-US"/>
        </a:p>
      </dgm:t>
    </dgm:pt>
    <dgm:pt modelId="{858AD7E6-7901-4B31-9F12-246339566E37}">
      <dgm:prSet/>
      <dgm:spPr/>
      <dgm:t>
        <a:bodyPr/>
        <a:lstStyle/>
        <a:p>
          <a:r>
            <a:rPr lang="de-DE"/>
            <a:t>Reflection muss extra erlaubt werden mit </a:t>
          </a:r>
          <a:r>
            <a:rPr lang="de-DE" b="1"/>
            <a:t>opens</a:t>
          </a:r>
          <a:endParaRPr lang="en-US"/>
        </a:p>
      </dgm:t>
    </dgm:pt>
    <dgm:pt modelId="{BA7C5430-1AC6-4F59-A413-33DB285436C0}" type="parTrans" cxnId="{043D4309-B07F-496B-8D50-B27641E004FD}">
      <dgm:prSet/>
      <dgm:spPr/>
      <dgm:t>
        <a:bodyPr/>
        <a:lstStyle/>
        <a:p>
          <a:endParaRPr lang="en-US"/>
        </a:p>
      </dgm:t>
    </dgm:pt>
    <dgm:pt modelId="{73452783-022D-48B5-8CB0-989DE7EC6E31}" type="sibTrans" cxnId="{043D4309-B07F-496B-8D50-B27641E004FD}">
      <dgm:prSet/>
      <dgm:spPr/>
      <dgm:t>
        <a:bodyPr/>
        <a:lstStyle/>
        <a:p>
          <a:endParaRPr lang="en-US"/>
        </a:p>
      </dgm:t>
    </dgm:pt>
    <dgm:pt modelId="{A8A0C055-0EC6-4015-AFCD-CA570B22D54B}">
      <dgm:prSet/>
      <dgm:spPr/>
      <dgm:t>
        <a:bodyPr/>
        <a:lstStyle/>
        <a:p>
          <a:r>
            <a:rPr lang="de-DE"/>
            <a:t>Auch das wieder einschränkbar</a:t>
          </a:r>
          <a:endParaRPr lang="en-US"/>
        </a:p>
      </dgm:t>
    </dgm:pt>
    <dgm:pt modelId="{C6516D86-9CDA-43D4-B88D-92061740CADA}" type="parTrans" cxnId="{984E2C9A-1D85-4753-A6AA-536558AFC6B3}">
      <dgm:prSet/>
      <dgm:spPr/>
      <dgm:t>
        <a:bodyPr/>
        <a:lstStyle/>
        <a:p>
          <a:endParaRPr lang="en-US"/>
        </a:p>
      </dgm:t>
    </dgm:pt>
    <dgm:pt modelId="{3E310BFA-DE1D-488F-ABCB-99D4F323A232}" type="sibTrans" cxnId="{984E2C9A-1D85-4753-A6AA-536558AFC6B3}">
      <dgm:prSet/>
      <dgm:spPr/>
      <dgm:t>
        <a:bodyPr/>
        <a:lstStyle/>
        <a:p>
          <a:endParaRPr lang="en-US"/>
        </a:p>
      </dgm:t>
    </dgm:pt>
    <dgm:pt modelId="{920E26EF-E4A4-4547-AC02-EFDDC232A6E4}">
      <dgm:prSet/>
      <dgm:spPr/>
      <dgm:t>
        <a:bodyPr/>
        <a:lstStyle/>
        <a:p>
          <a:r>
            <a:rPr lang="de-DE"/>
            <a:t>Zyklische Abhängigkeiten sind natürlich nicht erlaubt</a:t>
          </a:r>
          <a:endParaRPr lang="en-US"/>
        </a:p>
      </dgm:t>
    </dgm:pt>
    <dgm:pt modelId="{07774723-7544-47A8-ACA7-0707F504203E}" type="parTrans" cxnId="{34967C56-BBC4-42D5-804E-846EE02246EB}">
      <dgm:prSet/>
      <dgm:spPr/>
      <dgm:t>
        <a:bodyPr/>
        <a:lstStyle/>
        <a:p>
          <a:endParaRPr lang="en-US"/>
        </a:p>
      </dgm:t>
    </dgm:pt>
    <dgm:pt modelId="{72D54E1B-6446-4663-B996-81A286AF3317}" type="sibTrans" cxnId="{34967C56-BBC4-42D5-804E-846EE02246EB}">
      <dgm:prSet/>
      <dgm:spPr/>
      <dgm:t>
        <a:bodyPr/>
        <a:lstStyle/>
        <a:p>
          <a:endParaRPr lang="en-US"/>
        </a:p>
      </dgm:t>
    </dgm:pt>
    <dgm:pt modelId="{0CC18E2A-7ABA-4514-A2A1-D09933F87E06}">
      <dgm:prSet/>
      <dgm:spPr/>
      <dgm:t>
        <a:bodyPr/>
        <a:lstStyle/>
        <a:p>
          <a:r>
            <a:rPr lang="de-DE"/>
            <a:t>Ein Paket kann nur genau in einem Modul exportiert werden (kein split package erlaubt)</a:t>
          </a:r>
          <a:endParaRPr lang="en-US"/>
        </a:p>
      </dgm:t>
    </dgm:pt>
    <dgm:pt modelId="{60B93530-3003-4E8B-A3C0-18944D9C4C69}" type="parTrans" cxnId="{C2CCC26E-8A6B-4127-8CC8-73715AB212B2}">
      <dgm:prSet/>
      <dgm:spPr/>
      <dgm:t>
        <a:bodyPr/>
        <a:lstStyle/>
        <a:p>
          <a:endParaRPr lang="en-US"/>
        </a:p>
      </dgm:t>
    </dgm:pt>
    <dgm:pt modelId="{9FB290CA-4211-4735-9679-B344D47D8CF8}" type="sibTrans" cxnId="{C2CCC26E-8A6B-4127-8CC8-73715AB212B2}">
      <dgm:prSet/>
      <dgm:spPr/>
      <dgm:t>
        <a:bodyPr/>
        <a:lstStyle/>
        <a:p>
          <a:endParaRPr lang="en-US"/>
        </a:p>
      </dgm:t>
    </dgm:pt>
    <dgm:pt modelId="{4F80BA2A-DA8C-408A-86AE-A62562440CB5}" type="pres">
      <dgm:prSet presAssocID="{4F85CA9C-FE35-44CB-8347-4C47B9F2C8D3}" presName="root" presStyleCnt="0">
        <dgm:presLayoutVars>
          <dgm:dir/>
          <dgm:resizeHandles val="exact"/>
        </dgm:presLayoutVars>
      </dgm:prSet>
      <dgm:spPr/>
    </dgm:pt>
    <dgm:pt modelId="{2A40A559-03E6-4C1E-AE86-C03A3DF2534B}" type="pres">
      <dgm:prSet presAssocID="{DE19FFA6-8DD0-4DAF-8958-6CF5600D1E8C}" presName="compNode" presStyleCnt="0"/>
      <dgm:spPr/>
    </dgm:pt>
    <dgm:pt modelId="{5E2C909D-308F-4F22-9AE8-F98948C58B27}" type="pres">
      <dgm:prSet presAssocID="{DE19FFA6-8DD0-4DAF-8958-6CF5600D1E8C}" presName="bgRect" presStyleLbl="bgShp" presStyleIdx="0" presStyleCnt="4"/>
      <dgm:spPr/>
    </dgm:pt>
    <dgm:pt modelId="{CD80785E-F9D3-4B42-ADB7-E1EAC6D202C9}" type="pres">
      <dgm:prSet presAssocID="{DE19FFA6-8DD0-4DAF-8958-6CF5600D1E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enbank"/>
        </a:ext>
      </dgm:extLst>
    </dgm:pt>
    <dgm:pt modelId="{5EF8ADEE-CFEF-40B9-A27D-4635D589DEAE}" type="pres">
      <dgm:prSet presAssocID="{DE19FFA6-8DD0-4DAF-8958-6CF5600D1E8C}" presName="spaceRect" presStyleCnt="0"/>
      <dgm:spPr/>
    </dgm:pt>
    <dgm:pt modelId="{CEF73D41-FFCA-4D62-BBB4-B28460032849}" type="pres">
      <dgm:prSet presAssocID="{DE19FFA6-8DD0-4DAF-8958-6CF5600D1E8C}" presName="parTx" presStyleLbl="revTx" presStyleIdx="0" presStyleCnt="6">
        <dgm:presLayoutVars>
          <dgm:chMax val="0"/>
          <dgm:chPref val="0"/>
        </dgm:presLayoutVars>
      </dgm:prSet>
      <dgm:spPr/>
    </dgm:pt>
    <dgm:pt modelId="{C7CA560E-8F8B-47D0-BF27-97DDBF0A6E4E}" type="pres">
      <dgm:prSet presAssocID="{DE19FFA6-8DD0-4DAF-8958-6CF5600D1E8C}" presName="desTx" presStyleLbl="revTx" presStyleIdx="1" presStyleCnt="6">
        <dgm:presLayoutVars/>
      </dgm:prSet>
      <dgm:spPr/>
    </dgm:pt>
    <dgm:pt modelId="{7CA2A6B2-68C1-44BB-AF39-840984E42B8E}" type="pres">
      <dgm:prSet presAssocID="{4A858858-AD03-4D64-AF54-A2691E08A737}" presName="sibTrans" presStyleCnt="0"/>
      <dgm:spPr/>
    </dgm:pt>
    <dgm:pt modelId="{A396435F-AF6F-4056-8005-0587AAF9A7BF}" type="pres">
      <dgm:prSet presAssocID="{858AD7E6-7901-4B31-9F12-246339566E37}" presName="compNode" presStyleCnt="0"/>
      <dgm:spPr/>
    </dgm:pt>
    <dgm:pt modelId="{4FFC6AAD-2A8D-4A18-ADDA-6455AADD3636}" type="pres">
      <dgm:prSet presAssocID="{858AD7E6-7901-4B31-9F12-246339566E37}" presName="bgRect" presStyleLbl="bgShp" presStyleIdx="1" presStyleCnt="4"/>
      <dgm:spPr/>
    </dgm:pt>
    <dgm:pt modelId="{661F45A4-A4B0-4B51-A90D-6CB94212FF90}" type="pres">
      <dgm:prSet presAssocID="{858AD7E6-7901-4B31-9F12-246339566E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ühlampe"/>
        </a:ext>
      </dgm:extLst>
    </dgm:pt>
    <dgm:pt modelId="{81FB0083-AA59-40A9-BA02-C0E1F0471E17}" type="pres">
      <dgm:prSet presAssocID="{858AD7E6-7901-4B31-9F12-246339566E37}" presName="spaceRect" presStyleCnt="0"/>
      <dgm:spPr/>
    </dgm:pt>
    <dgm:pt modelId="{65CF64C7-3432-4EB5-97F2-A5836ECDD1BA}" type="pres">
      <dgm:prSet presAssocID="{858AD7E6-7901-4B31-9F12-246339566E37}" presName="parTx" presStyleLbl="revTx" presStyleIdx="2" presStyleCnt="6">
        <dgm:presLayoutVars>
          <dgm:chMax val="0"/>
          <dgm:chPref val="0"/>
        </dgm:presLayoutVars>
      </dgm:prSet>
      <dgm:spPr/>
    </dgm:pt>
    <dgm:pt modelId="{149619DB-BF49-40B6-A126-08E28E6E2A05}" type="pres">
      <dgm:prSet presAssocID="{858AD7E6-7901-4B31-9F12-246339566E37}" presName="desTx" presStyleLbl="revTx" presStyleIdx="3" presStyleCnt="6">
        <dgm:presLayoutVars/>
      </dgm:prSet>
      <dgm:spPr/>
    </dgm:pt>
    <dgm:pt modelId="{BEA70184-87DB-48D0-A0DF-218544DFC840}" type="pres">
      <dgm:prSet presAssocID="{73452783-022D-48B5-8CB0-989DE7EC6E31}" presName="sibTrans" presStyleCnt="0"/>
      <dgm:spPr/>
    </dgm:pt>
    <dgm:pt modelId="{E82AEB0D-122D-491D-BF13-06692B7D439B}" type="pres">
      <dgm:prSet presAssocID="{920E26EF-E4A4-4547-AC02-EFDDC232A6E4}" presName="compNode" presStyleCnt="0"/>
      <dgm:spPr/>
    </dgm:pt>
    <dgm:pt modelId="{7088BF7F-003A-4C48-9E02-49B84E08ED23}" type="pres">
      <dgm:prSet presAssocID="{920E26EF-E4A4-4547-AC02-EFDDC232A6E4}" presName="bgRect" presStyleLbl="bgShp" presStyleIdx="2" presStyleCnt="4"/>
      <dgm:spPr/>
    </dgm:pt>
    <dgm:pt modelId="{E583AE06-A9BA-43F5-B479-CAD77E641959}" type="pres">
      <dgm:prSet presAssocID="{920E26EF-E4A4-4547-AC02-EFDDC232A6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zin"/>
        </a:ext>
      </dgm:extLst>
    </dgm:pt>
    <dgm:pt modelId="{2A310267-5C04-4175-9056-BAF12C28ECE6}" type="pres">
      <dgm:prSet presAssocID="{920E26EF-E4A4-4547-AC02-EFDDC232A6E4}" presName="spaceRect" presStyleCnt="0"/>
      <dgm:spPr/>
    </dgm:pt>
    <dgm:pt modelId="{D7FCEB44-4D1F-45F9-B2C1-CB88B1951FA8}" type="pres">
      <dgm:prSet presAssocID="{920E26EF-E4A4-4547-AC02-EFDDC232A6E4}" presName="parTx" presStyleLbl="revTx" presStyleIdx="4" presStyleCnt="6">
        <dgm:presLayoutVars>
          <dgm:chMax val="0"/>
          <dgm:chPref val="0"/>
        </dgm:presLayoutVars>
      </dgm:prSet>
      <dgm:spPr/>
    </dgm:pt>
    <dgm:pt modelId="{A3F10E37-DD10-4462-80A6-EA4AA518B30A}" type="pres">
      <dgm:prSet presAssocID="{72D54E1B-6446-4663-B996-81A286AF3317}" presName="sibTrans" presStyleCnt="0"/>
      <dgm:spPr/>
    </dgm:pt>
    <dgm:pt modelId="{E12CF35E-FC74-443D-AF2A-362664DF9A94}" type="pres">
      <dgm:prSet presAssocID="{0CC18E2A-7ABA-4514-A2A1-D09933F87E06}" presName="compNode" presStyleCnt="0"/>
      <dgm:spPr/>
    </dgm:pt>
    <dgm:pt modelId="{0E32CD39-0328-432D-BCB7-0CC143484288}" type="pres">
      <dgm:prSet presAssocID="{0CC18E2A-7ABA-4514-A2A1-D09933F87E06}" presName="bgRect" presStyleLbl="bgShp" presStyleIdx="3" presStyleCnt="4"/>
      <dgm:spPr/>
    </dgm:pt>
    <dgm:pt modelId="{E4A97A59-1D4B-4AFD-B23A-08FFDD2F40A0}" type="pres">
      <dgm:prSet presAssocID="{0CC18E2A-7ABA-4514-A2A1-D09933F87E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achtel"/>
        </a:ext>
      </dgm:extLst>
    </dgm:pt>
    <dgm:pt modelId="{AC582403-687D-4203-B94A-98F11B379AC1}" type="pres">
      <dgm:prSet presAssocID="{0CC18E2A-7ABA-4514-A2A1-D09933F87E06}" presName="spaceRect" presStyleCnt="0"/>
      <dgm:spPr/>
    </dgm:pt>
    <dgm:pt modelId="{205C9741-FB4D-4C2D-A105-72E6CF0C7D30}" type="pres">
      <dgm:prSet presAssocID="{0CC18E2A-7ABA-4514-A2A1-D09933F87E06}" presName="parTx" presStyleLbl="revTx" presStyleIdx="5" presStyleCnt="6">
        <dgm:presLayoutVars>
          <dgm:chMax val="0"/>
          <dgm:chPref val="0"/>
        </dgm:presLayoutVars>
      </dgm:prSet>
      <dgm:spPr/>
    </dgm:pt>
  </dgm:ptLst>
  <dgm:cxnLst>
    <dgm:cxn modelId="{B5DDCC00-124B-41CF-81B8-842E3E496BC1}" type="presOf" srcId="{0CC18E2A-7ABA-4514-A2A1-D09933F87E06}" destId="{205C9741-FB4D-4C2D-A105-72E6CF0C7D30}" srcOrd="0" destOrd="0" presId="urn:microsoft.com/office/officeart/2018/2/layout/IconVerticalSolidList"/>
    <dgm:cxn modelId="{043D4309-B07F-496B-8D50-B27641E004FD}" srcId="{4F85CA9C-FE35-44CB-8347-4C47B9F2C8D3}" destId="{858AD7E6-7901-4B31-9F12-246339566E37}" srcOrd="1" destOrd="0" parTransId="{BA7C5430-1AC6-4F59-A413-33DB285436C0}" sibTransId="{73452783-022D-48B5-8CB0-989DE7EC6E31}"/>
    <dgm:cxn modelId="{6BECC209-2E95-441F-A1E7-B27C377BF203}" type="presOf" srcId="{858AD7E6-7901-4B31-9F12-246339566E37}" destId="{65CF64C7-3432-4EB5-97F2-A5836ECDD1BA}" srcOrd="0" destOrd="0" presId="urn:microsoft.com/office/officeart/2018/2/layout/IconVerticalSolidList"/>
    <dgm:cxn modelId="{BF5D701B-9DAA-4250-925B-D0F20FE45094}" type="presOf" srcId="{920E26EF-E4A4-4547-AC02-EFDDC232A6E4}" destId="{D7FCEB44-4D1F-45F9-B2C1-CB88B1951FA8}" srcOrd="0" destOrd="0" presId="urn:microsoft.com/office/officeart/2018/2/layout/IconVerticalSolidList"/>
    <dgm:cxn modelId="{C74B5830-4C0C-4745-BDDE-DF1DF2FE634D}" type="presOf" srcId="{A8A0C055-0EC6-4015-AFCD-CA570B22D54B}" destId="{149619DB-BF49-40B6-A126-08E28E6E2A05}" srcOrd="0" destOrd="0" presId="urn:microsoft.com/office/officeart/2018/2/layout/IconVerticalSolidList"/>
    <dgm:cxn modelId="{A4F8E637-3B69-4300-A73A-9FB78D66B895}" srcId="{DE19FFA6-8DD0-4DAF-8958-6CF5600D1E8C}" destId="{1F0F0B91-0A10-487F-8E9E-A88D01EA8EF3}" srcOrd="0" destOrd="0" parTransId="{B0217A64-8E82-4D42-A42B-C28F7D806BE4}" sibTransId="{5F051F11-F2FD-4959-880E-C4504F0B9957}"/>
    <dgm:cxn modelId="{C2CCC26E-8A6B-4127-8CC8-73715AB212B2}" srcId="{4F85CA9C-FE35-44CB-8347-4C47B9F2C8D3}" destId="{0CC18E2A-7ABA-4514-A2A1-D09933F87E06}" srcOrd="3" destOrd="0" parTransId="{60B93530-3003-4E8B-A3C0-18944D9C4C69}" sibTransId="{9FB290CA-4211-4735-9679-B344D47D8CF8}"/>
    <dgm:cxn modelId="{EC73A650-D1BB-4E42-B0E5-65EF28C973B5}" type="presOf" srcId="{4F85CA9C-FE35-44CB-8347-4C47B9F2C8D3}" destId="{4F80BA2A-DA8C-408A-86AE-A62562440CB5}" srcOrd="0" destOrd="0" presId="urn:microsoft.com/office/officeart/2018/2/layout/IconVerticalSolidList"/>
    <dgm:cxn modelId="{34967C56-BBC4-42D5-804E-846EE02246EB}" srcId="{4F85CA9C-FE35-44CB-8347-4C47B9F2C8D3}" destId="{920E26EF-E4A4-4547-AC02-EFDDC232A6E4}" srcOrd="2" destOrd="0" parTransId="{07774723-7544-47A8-ACA7-0707F504203E}" sibTransId="{72D54E1B-6446-4663-B996-81A286AF3317}"/>
    <dgm:cxn modelId="{00E1BF7B-EF05-47A7-9C31-4E7686BEF646}" type="presOf" srcId="{DE19FFA6-8DD0-4DAF-8958-6CF5600D1E8C}" destId="{CEF73D41-FFCA-4D62-BBB4-B28460032849}" srcOrd="0" destOrd="0" presId="urn:microsoft.com/office/officeart/2018/2/layout/IconVerticalSolidList"/>
    <dgm:cxn modelId="{984E2C9A-1D85-4753-A6AA-536558AFC6B3}" srcId="{858AD7E6-7901-4B31-9F12-246339566E37}" destId="{A8A0C055-0EC6-4015-AFCD-CA570B22D54B}" srcOrd="0" destOrd="0" parTransId="{C6516D86-9CDA-43D4-B88D-92061740CADA}" sibTransId="{3E310BFA-DE1D-488F-ABCB-99D4F323A232}"/>
    <dgm:cxn modelId="{63D640A9-0F4A-407F-957C-8615EE1F6898}" srcId="{4F85CA9C-FE35-44CB-8347-4C47B9F2C8D3}" destId="{DE19FFA6-8DD0-4DAF-8958-6CF5600D1E8C}" srcOrd="0" destOrd="0" parTransId="{CE3A9B3D-1857-4554-BC23-D11FEF48B5CF}" sibTransId="{4A858858-AD03-4D64-AF54-A2691E08A737}"/>
    <dgm:cxn modelId="{8A3DA0AC-42BA-44BD-A727-C939BB8C6916}" srcId="{1F0F0B91-0A10-487F-8E9E-A88D01EA8EF3}" destId="{6022DEAD-2C0F-435A-BE71-74334B7735D1}" srcOrd="0" destOrd="0" parTransId="{C70AAD47-52AC-4609-A61F-75DF9BED84F5}" sibTransId="{F5CE3D6E-9A89-44E4-8B5E-EAFC3B6C150A}"/>
    <dgm:cxn modelId="{7B61E6C2-2AFE-41F4-989C-376A778063E7}" type="presOf" srcId="{6022DEAD-2C0F-435A-BE71-74334B7735D1}" destId="{C7CA560E-8F8B-47D0-BF27-97DDBF0A6E4E}" srcOrd="0" destOrd="1" presId="urn:microsoft.com/office/officeart/2018/2/layout/IconVerticalSolidList"/>
    <dgm:cxn modelId="{2E8A1ACF-0D98-4527-8C31-993F57FDB70A}" type="presOf" srcId="{1F0F0B91-0A10-487F-8E9E-A88D01EA8EF3}" destId="{C7CA560E-8F8B-47D0-BF27-97DDBF0A6E4E}" srcOrd="0" destOrd="0" presId="urn:microsoft.com/office/officeart/2018/2/layout/IconVerticalSolidList"/>
    <dgm:cxn modelId="{E4ED8097-8968-4134-A45D-8DC8AA9AF63F}" type="presParOf" srcId="{4F80BA2A-DA8C-408A-86AE-A62562440CB5}" destId="{2A40A559-03E6-4C1E-AE86-C03A3DF2534B}" srcOrd="0" destOrd="0" presId="urn:microsoft.com/office/officeart/2018/2/layout/IconVerticalSolidList"/>
    <dgm:cxn modelId="{1E8AB60B-251E-4980-8EAE-3F7D6E840A7B}" type="presParOf" srcId="{2A40A559-03E6-4C1E-AE86-C03A3DF2534B}" destId="{5E2C909D-308F-4F22-9AE8-F98948C58B27}" srcOrd="0" destOrd="0" presId="urn:microsoft.com/office/officeart/2018/2/layout/IconVerticalSolidList"/>
    <dgm:cxn modelId="{B9C4AFBD-80F7-4501-8FBF-71DFB1C72C9D}" type="presParOf" srcId="{2A40A559-03E6-4C1E-AE86-C03A3DF2534B}" destId="{CD80785E-F9D3-4B42-ADB7-E1EAC6D202C9}" srcOrd="1" destOrd="0" presId="urn:microsoft.com/office/officeart/2018/2/layout/IconVerticalSolidList"/>
    <dgm:cxn modelId="{C1BB49FE-FA8F-4A3D-A8B0-23CBD7631908}" type="presParOf" srcId="{2A40A559-03E6-4C1E-AE86-C03A3DF2534B}" destId="{5EF8ADEE-CFEF-40B9-A27D-4635D589DEAE}" srcOrd="2" destOrd="0" presId="urn:microsoft.com/office/officeart/2018/2/layout/IconVerticalSolidList"/>
    <dgm:cxn modelId="{3B467973-E9B1-4183-879B-827DFE051A94}" type="presParOf" srcId="{2A40A559-03E6-4C1E-AE86-C03A3DF2534B}" destId="{CEF73D41-FFCA-4D62-BBB4-B28460032849}" srcOrd="3" destOrd="0" presId="urn:microsoft.com/office/officeart/2018/2/layout/IconVerticalSolidList"/>
    <dgm:cxn modelId="{065FB487-0AD3-4CAC-AA19-4A2C3AF31D16}" type="presParOf" srcId="{2A40A559-03E6-4C1E-AE86-C03A3DF2534B}" destId="{C7CA560E-8F8B-47D0-BF27-97DDBF0A6E4E}" srcOrd="4" destOrd="0" presId="urn:microsoft.com/office/officeart/2018/2/layout/IconVerticalSolidList"/>
    <dgm:cxn modelId="{A8CFE83B-A097-4D84-9F00-FFB14FED823B}" type="presParOf" srcId="{4F80BA2A-DA8C-408A-86AE-A62562440CB5}" destId="{7CA2A6B2-68C1-44BB-AF39-840984E42B8E}" srcOrd="1" destOrd="0" presId="urn:microsoft.com/office/officeart/2018/2/layout/IconVerticalSolidList"/>
    <dgm:cxn modelId="{65E4D0DB-9A59-4AC8-BE88-47234752723A}" type="presParOf" srcId="{4F80BA2A-DA8C-408A-86AE-A62562440CB5}" destId="{A396435F-AF6F-4056-8005-0587AAF9A7BF}" srcOrd="2" destOrd="0" presId="urn:microsoft.com/office/officeart/2018/2/layout/IconVerticalSolidList"/>
    <dgm:cxn modelId="{886B169E-6E64-486F-B26C-A761013FBA35}" type="presParOf" srcId="{A396435F-AF6F-4056-8005-0587AAF9A7BF}" destId="{4FFC6AAD-2A8D-4A18-ADDA-6455AADD3636}" srcOrd="0" destOrd="0" presId="urn:microsoft.com/office/officeart/2018/2/layout/IconVerticalSolidList"/>
    <dgm:cxn modelId="{462CB0B2-0362-4956-9A98-381301D8FDC0}" type="presParOf" srcId="{A396435F-AF6F-4056-8005-0587AAF9A7BF}" destId="{661F45A4-A4B0-4B51-A90D-6CB94212FF90}" srcOrd="1" destOrd="0" presId="urn:microsoft.com/office/officeart/2018/2/layout/IconVerticalSolidList"/>
    <dgm:cxn modelId="{0C438EA2-1E33-4D2E-8BC1-8F4B90587409}" type="presParOf" srcId="{A396435F-AF6F-4056-8005-0587AAF9A7BF}" destId="{81FB0083-AA59-40A9-BA02-C0E1F0471E17}" srcOrd="2" destOrd="0" presId="urn:microsoft.com/office/officeart/2018/2/layout/IconVerticalSolidList"/>
    <dgm:cxn modelId="{4F74E298-C095-4B20-B0E1-7C88F684525C}" type="presParOf" srcId="{A396435F-AF6F-4056-8005-0587AAF9A7BF}" destId="{65CF64C7-3432-4EB5-97F2-A5836ECDD1BA}" srcOrd="3" destOrd="0" presId="urn:microsoft.com/office/officeart/2018/2/layout/IconVerticalSolidList"/>
    <dgm:cxn modelId="{BAA487D1-73B9-47D4-A745-0FCB476327E8}" type="presParOf" srcId="{A396435F-AF6F-4056-8005-0587AAF9A7BF}" destId="{149619DB-BF49-40B6-A126-08E28E6E2A05}" srcOrd="4" destOrd="0" presId="urn:microsoft.com/office/officeart/2018/2/layout/IconVerticalSolidList"/>
    <dgm:cxn modelId="{45D262CF-43E4-4A5B-B04D-B69137985450}" type="presParOf" srcId="{4F80BA2A-DA8C-408A-86AE-A62562440CB5}" destId="{BEA70184-87DB-48D0-A0DF-218544DFC840}" srcOrd="3" destOrd="0" presId="urn:microsoft.com/office/officeart/2018/2/layout/IconVerticalSolidList"/>
    <dgm:cxn modelId="{DBFE0A40-58BF-44EF-AD99-81DE169D85C7}" type="presParOf" srcId="{4F80BA2A-DA8C-408A-86AE-A62562440CB5}" destId="{E82AEB0D-122D-491D-BF13-06692B7D439B}" srcOrd="4" destOrd="0" presId="urn:microsoft.com/office/officeart/2018/2/layout/IconVerticalSolidList"/>
    <dgm:cxn modelId="{17AD6F5E-E394-4429-AB10-E4B4F60857B2}" type="presParOf" srcId="{E82AEB0D-122D-491D-BF13-06692B7D439B}" destId="{7088BF7F-003A-4C48-9E02-49B84E08ED23}" srcOrd="0" destOrd="0" presId="urn:microsoft.com/office/officeart/2018/2/layout/IconVerticalSolidList"/>
    <dgm:cxn modelId="{98D75ACE-BFC9-44B9-A709-9A03F26AE11C}" type="presParOf" srcId="{E82AEB0D-122D-491D-BF13-06692B7D439B}" destId="{E583AE06-A9BA-43F5-B479-CAD77E641959}" srcOrd="1" destOrd="0" presId="urn:microsoft.com/office/officeart/2018/2/layout/IconVerticalSolidList"/>
    <dgm:cxn modelId="{807003C1-BC5F-41C2-A480-9E3FECB82419}" type="presParOf" srcId="{E82AEB0D-122D-491D-BF13-06692B7D439B}" destId="{2A310267-5C04-4175-9056-BAF12C28ECE6}" srcOrd="2" destOrd="0" presId="urn:microsoft.com/office/officeart/2018/2/layout/IconVerticalSolidList"/>
    <dgm:cxn modelId="{BFE348BA-1D73-46D2-91B5-8834E8A8784E}" type="presParOf" srcId="{E82AEB0D-122D-491D-BF13-06692B7D439B}" destId="{D7FCEB44-4D1F-45F9-B2C1-CB88B1951FA8}" srcOrd="3" destOrd="0" presId="urn:microsoft.com/office/officeart/2018/2/layout/IconVerticalSolidList"/>
    <dgm:cxn modelId="{38EF7485-5ED0-44AE-86BC-C922B9CA6783}" type="presParOf" srcId="{4F80BA2A-DA8C-408A-86AE-A62562440CB5}" destId="{A3F10E37-DD10-4462-80A6-EA4AA518B30A}" srcOrd="5" destOrd="0" presId="urn:microsoft.com/office/officeart/2018/2/layout/IconVerticalSolidList"/>
    <dgm:cxn modelId="{BB48E6EF-9A1E-454C-96D9-16DDB1948163}" type="presParOf" srcId="{4F80BA2A-DA8C-408A-86AE-A62562440CB5}" destId="{E12CF35E-FC74-443D-AF2A-362664DF9A94}" srcOrd="6" destOrd="0" presId="urn:microsoft.com/office/officeart/2018/2/layout/IconVerticalSolidList"/>
    <dgm:cxn modelId="{737B95E2-0BCC-41DE-BD69-221BFFD76956}" type="presParOf" srcId="{E12CF35E-FC74-443D-AF2A-362664DF9A94}" destId="{0E32CD39-0328-432D-BCB7-0CC143484288}" srcOrd="0" destOrd="0" presId="urn:microsoft.com/office/officeart/2018/2/layout/IconVerticalSolidList"/>
    <dgm:cxn modelId="{4F7F2D7D-E0AD-4CE5-A0CD-7ADDFC9EA1B1}" type="presParOf" srcId="{E12CF35E-FC74-443D-AF2A-362664DF9A94}" destId="{E4A97A59-1D4B-4AFD-B23A-08FFDD2F40A0}" srcOrd="1" destOrd="0" presId="urn:microsoft.com/office/officeart/2018/2/layout/IconVerticalSolidList"/>
    <dgm:cxn modelId="{4C0D7FCA-AE00-430F-B055-7549F08485E4}" type="presParOf" srcId="{E12CF35E-FC74-443D-AF2A-362664DF9A94}" destId="{AC582403-687D-4203-B94A-98F11B379AC1}" srcOrd="2" destOrd="0" presId="urn:microsoft.com/office/officeart/2018/2/layout/IconVerticalSolidList"/>
    <dgm:cxn modelId="{BC398D87-C1B0-45B4-8C7D-321BFDA48AB9}" type="presParOf" srcId="{E12CF35E-FC74-443D-AF2A-362664DF9A94}" destId="{205C9741-FB4D-4C2D-A105-72E6CF0C7D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C909D-308F-4F22-9AE8-F98948C58B27}">
      <dsp:nvSpPr>
        <dsp:cNvPr id="0" name=""/>
        <dsp:cNvSpPr/>
      </dsp:nvSpPr>
      <dsp:spPr>
        <a:xfrm>
          <a:off x="0" y="2066"/>
          <a:ext cx="6628804"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0785E-F9D3-4B42-ADB7-E1EAC6D202C9}">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F73D41-FFCA-4D62-BBB4-B28460032849}">
      <dsp:nvSpPr>
        <dsp:cNvPr id="0" name=""/>
        <dsp:cNvSpPr/>
      </dsp:nvSpPr>
      <dsp:spPr>
        <a:xfrm>
          <a:off x="1209819" y="2066"/>
          <a:ext cx="2982961"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Wird über </a:t>
          </a:r>
          <a:r>
            <a:rPr lang="de-DE" sz="2000" b="1" kern="1200"/>
            <a:t>exports</a:t>
          </a:r>
          <a:r>
            <a:rPr lang="de-DE" sz="2000" kern="1200"/>
            <a:t> (der packages) und </a:t>
          </a:r>
          <a:r>
            <a:rPr lang="de-DE" sz="2000" b="1" kern="1200"/>
            <a:t>requires</a:t>
          </a:r>
          <a:r>
            <a:rPr lang="de-DE" sz="2000" kern="1200"/>
            <a:t> (der Module) gesteuert</a:t>
          </a:r>
          <a:endParaRPr lang="en-US" sz="2000" kern="1200"/>
        </a:p>
      </dsp:txBody>
      <dsp:txXfrm>
        <a:off x="1209819" y="2066"/>
        <a:ext cx="2982961" cy="1047462"/>
      </dsp:txXfrm>
    </dsp:sp>
    <dsp:sp modelId="{C7CA560E-8F8B-47D0-BF27-97DDBF0A6E4E}">
      <dsp:nvSpPr>
        <dsp:cNvPr id="0" name=""/>
        <dsp:cNvSpPr/>
      </dsp:nvSpPr>
      <dsp:spPr>
        <a:xfrm>
          <a:off x="4192781" y="2066"/>
          <a:ext cx="2436022"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577850">
            <a:lnSpc>
              <a:spcPct val="90000"/>
            </a:lnSpc>
            <a:spcBef>
              <a:spcPct val="0"/>
            </a:spcBef>
            <a:spcAft>
              <a:spcPct val="35000"/>
            </a:spcAft>
            <a:buNone/>
          </a:pPr>
          <a:r>
            <a:rPr lang="de-DE" sz="1300" kern="1200"/>
            <a:t>Man kann auch einschränken, für wen (welche Module) man exportiert:</a:t>
          </a:r>
          <a:endParaRPr lang="en-US" sz="1300" kern="1200"/>
        </a:p>
        <a:p>
          <a:pPr marL="114300" lvl="1" indent="-114300" algn="l" defTabSz="577850">
            <a:lnSpc>
              <a:spcPct val="90000"/>
            </a:lnSpc>
            <a:spcBef>
              <a:spcPct val="0"/>
            </a:spcBef>
            <a:spcAft>
              <a:spcPct val="15000"/>
            </a:spcAft>
            <a:buChar char="•"/>
          </a:pPr>
          <a:r>
            <a:rPr lang="de-DE" sz="1300" kern="1200"/>
            <a:t>exports  a.b.c to 1,2,3;</a:t>
          </a:r>
          <a:endParaRPr lang="en-US" sz="1300" kern="1200"/>
        </a:p>
      </dsp:txBody>
      <dsp:txXfrm>
        <a:off x="4192781" y="2066"/>
        <a:ext cx="2436022" cy="1047462"/>
      </dsp:txXfrm>
    </dsp:sp>
    <dsp:sp modelId="{4FFC6AAD-2A8D-4A18-ADDA-6455AADD3636}">
      <dsp:nvSpPr>
        <dsp:cNvPr id="0" name=""/>
        <dsp:cNvSpPr/>
      </dsp:nvSpPr>
      <dsp:spPr>
        <a:xfrm>
          <a:off x="0" y="1311395"/>
          <a:ext cx="6628804"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F45A4-A4B0-4B51-A90D-6CB94212FF90}">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CF64C7-3432-4EB5-97F2-A5836ECDD1BA}">
      <dsp:nvSpPr>
        <dsp:cNvPr id="0" name=""/>
        <dsp:cNvSpPr/>
      </dsp:nvSpPr>
      <dsp:spPr>
        <a:xfrm>
          <a:off x="1209819" y="1311395"/>
          <a:ext cx="2982961"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Reflection muss extra erlaubt werden mit </a:t>
          </a:r>
          <a:r>
            <a:rPr lang="de-DE" sz="2000" b="1" kern="1200"/>
            <a:t>opens</a:t>
          </a:r>
          <a:endParaRPr lang="en-US" sz="2000" kern="1200"/>
        </a:p>
      </dsp:txBody>
      <dsp:txXfrm>
        <a:off x="1209819" y="1311395"/>
        <a:ext cx="2982961" cy="1047462"/>
      </dsp:txXfrm>
    </dsp:sp>
    <dsp:sp modelId="{149619DB-BF49-40B6-A126-08E28E6E2A05}">
      <dsp:nvSpPr>
        <dsp:cNvPr id="0" name=""/>
        <dsp:cNvSpPr/>
      </dsp:nvSpPr>
      <dsp:spPr>
        <a:xfrm>
          <a:off x="4192781" y="1311395"/>
          <a:ext cx="2436022"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577850">
            <a:lnSpc>
              <a:spcPct val="90000"/>
            </a:lnSpc>
            <a:spcBef>
              <a:spcPct val="0"/>
            </a:spcBef>
            <a:spcAft>
              <a:spcPct val="35000"/>
            </a:spcAft>
            <a:buNone/>
          </a:pPr>
          <a:r>
            <a:rPr lang="de-DE" sz="1300" kern="1200"/>
            <a:t>Auch das wieder einschränkbar</a:t>
          </a:r>
          <a:endParaRPr lang="en-US" sz="1300" kern="1200"/>
        </a:p>
      </dsp:txBody>
      <dsp:txXfrm>
        <a:off x="4192781" y="1311395"/>
        <a:ext cx="2436022" cy="1047462"/>
      </dsp:txXfrm>
    </dsp:sp>
    <dsp:sp modelId="{7088BF7F-003A-4C48-9E02-49B84E08ED23}">
      <dsp:nvSpPr>
        <dsp:cNvPr id="0" name=""/>
        <dsp:cNvSpPr/>
      </dsp:nvSpPr>
      <dsp:spPr>
        <a:xfrm>
          <a:off x="0" y="2620723"/>
          <a:ext cx="6628804"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3AE06-A9BA-43F5-B479-CAD77E641959}">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FCEB44-4D1F-45F9-B2C1-CB88B1951FA8}">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Zyklische Abhängigkeiten sind natürlich nicht erlaubt</a:t>
          </a:r>
          <a:endParaRPr lang="en-US" sz="2000" kern="1200"/>
        </a:p>
      </dsp:txBody>
      <dsp:txXfrm>
        <a:off x="1209819" y="2620723"/>
        <a:ext cx="5418984" cy="1047462"/>
      </dsp:txXfrm>
    </dsp:sp>
    <dsp:sp modelId="{0E32CD39-0328-432D-BCB7-0CC143484288}">
      <dsp:nvSpPr>
        <dsp:cNvPr id="0" name=""/>
        <dsp:cNvSpPr/>
      </dsp:nvSpPr>
      <dsp:spPr>
        <a:xfrm>
          <a:off x="0" y="3930051"/>
          <a:ext cx="6628804"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97A59-1D4B-4AFD-B23A-08FFDD2F40A0}">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C9741-FB4D-4C2D-A105-72E6CF0C7D30}">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Ein Paket kann nur genau in einem Modul exportiert werden (kein split package erlaubt)</a:t>
          </a:r>
          <a:endParaRPr lang="en-US" sz="2000" kern="1200"/>
        </a:p>
      </dsp:txBody>
      <dsp:txXfrm>
        <a:off x="1209819" y="3930051"/>
        <a:ext cx="5418984" cy="10474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7.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emf"/></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7.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7.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7.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7.emf"/></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4.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40.png"/><Relationship Id="rId4" Type="http://schemas.openxmlformats.org/officeDocument/2006/relationships/image" Target="../media/image7.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41.png"/><Relationship Id="rId4" Type="http://schemas.openxmlformats.org/officeDocument/2006/relationships/image" Target="../media/image7.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7.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7.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4.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7.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7.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7.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4.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4.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4.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e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4.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80.xml.rels><?xml version="1.0" encoding="UTF-8" standalone="yes"?>
<Relationships xmlns="http://schemas.openxmlformats.org/package/2006/relationships"><Relationship Id="rId8" Type="http://schemas.openxmlformats.org/officeDocument/2006/relationships/hyperlink" Target="https://www.happycoders.eu/de/java/java-19-features/#Foreign_Function_Memory_API_Preview_JEP_424" TargetMode="External"/><Relationship Id="rId3" Type="http://schemas.openxmlformats.org/officeDocument/2006/relationships/hyperlink" Target="https://openjdk.org/jeps/370" TargetMode="External"/><Relationship Id="rId7" Type="http://schemas.openxmlformats.org/officeDocument/2006/relationships/hyperlink" Target="https://openjdk.org/jeps/412" TargetMode="External"/><Relationship Id="rId2" Type="http://schemas.openxmlformats.org/officeDocument/2006/relationships/hyperlink" Target="https://www.happycoders.eu/de/java/java-14-features/#Foreign-Memory_Access_API_Incubator" TargetMode="External"/><Relationship Id="rId1" Type="http://schemas.openxmlformats.org/officeDocument/2006/relationships/slideLayout" Target="../slideLayouts/slideLayout2.xml"/><Relationship Id="rId6" Type="http://schemas.openxmlformats.org/officeDocument/2006/relationships/hyperlink" Target="https://www.happycoders.eu/de/java/java-17-features/#Foreign_Function_Memory_API_Incubator" TargetMode="External"/><Relationship Id="rId11" Type="http://schemas.openxmlformats.org/officeDocument/2006/relationships/hyperlink" Target="https://openjdk.org/jeps/454" TargetMode="External"/><Relationship Id="rId5" Type="http://schemas.openxmlformats.org/officeDocument/2006/relationships/hyperlink" Target="https://openjdk.org/jeps/389" TargetMode="External"/><Relationship Id="rId10" Type="http://schemas.openxmlformats.org/officeDocument/2006/relationships/hyperlink" Target="https://www.happycoders.eu/java/java-22-features/" TargetMode="External"/><Relationship Id="rId4" Type="http://schemas.openxmlformats.org/officeDocument/2006/relationships/hyperlink" Target="https://www.happycoders.eu/de/java/java-16-features/#Foreign_Linker_API_Incubator_Foreign-Memory_Access_API_Third_Incubator" TargetMode="External"/><Relationship Id="rId9" Type="http://schemas.openxmlformats.org/officeDocument/2006/relationships/hyperlink" Target="https://openjdk.org/jeps/424"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7.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4.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7.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4.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7.e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e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7.e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emf"/></Relationships>
</file>

<file path=ppt/slides/_rels/slide1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7.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4.emf"/></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4.emf"/></Relationships>
</file>

<file path=ppt/slides/_rels/slide207.xml.rels><?xml version="1.0" encoding="UTF-8" standalone="yes"?>
<Relationships xmlns="http://schemas.openxmlformats.org/package/2006/relationships"><Relationship Id="rId2" Type="http://schemas.openxmlformats.org/officeDocument/2006/relationships/hyperlink" Target="https://docs.openrewrite.org/recipes/java/migrate/javaversion21"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emf"/></Relationships>
</file>

<file path=ppt/slides/_rels/slide209.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2" Type="http://schemas.openxmlformats.org/officeDocument/2006/relationships/hyperlink" Target="https://web.archive.org/web/20120223013018/http:/www.cs.umd.edu/class/spring2003/cmsc838p/Design/criteria.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NG/ArchUnit-Examples" TargetMode="External"/><Relationship Id="rId2" Type="http://schemas.openxmlformats.org/officeDocument/2006/relationships/hyperlink" Target="https://www.archunit.or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haelZett/20250303_java_9_21"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hyperlink" Target="https://openjdk.org/projects/amber/guides/lvti-style-guide" TargetMode="Externa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7.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hyperlink" Target="https://www.innoq.com/de/articles/2022/01/java-http-clients/" TargetMode="External"/><Relationship Id="rId4" Type="http://schemas.openxmlformats.org/officeDocument/2006/relationships/image" Target="../media/image7.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blog.jetbrains.com/idea/2017/10/creating-multi-release-jar-files-in-intellij-idea/" TargetMode="External"/><Relationship Id="rId2" Type="http://schemas.openxmlformats.org/officeDocument/2006/relationships/hyperlink" Target="https://github.com/trishagee/multi-version-ja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hyperlink" Target="https://semver.org/lang/de/" TargetMode="External"/><Relationship Id="rId4" Type="http://schemas.openxmlformats.org/officeDocument/2006/relationships/image" Target="../media/image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4.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7.emf"/></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9 bis 21–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de.zettsystems.java14_15.textblocks und de.zettsystems.java14_15.misc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E95D3-CC38-F51B-0B3E-D84230B6999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63900E8-2556-B82A-DD29-F15EC353EA4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630AEE9E-7C43-AF97-4C80-5F5CB4C88A46}"/>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D862A408-234C-01E3-9D4D-F4B01034E278}"/>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067954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Tree>
    <p:extLst>
      <p:ext uri="{BB962C8B-B14F-4D97-AF65-F5344CB8AC3E}">
        <p14:creationId xmlns:p14="http://schemas.microsoft.com/office/powerpoint/2010/main" val="111397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E29F-5548-08EA-3492-A49B10202C4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D7DB59-1A03-6A38-01BB-63D2B448671A}"/>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1BE92EF6-7B87-6DAC-70EC-87A64CD7E94D}"/>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B19E22AC-9548-E0FD-1CAE-5AE3A0E1691E}"/>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95247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Tree>
    <p:extLst>
      <p:ext uri="{BB962C8B-B14F-4D97-AF65-F5344CB8AC3E}">
        <p14:creationId xmlns:p14="http://schemas.microsoft.com/office/powerpoint/2010/main" val="4000527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A0CE-F8E4-91D7-EC12-524491629F2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4E70EE-E41A-FE2C-BF88-BFD91349104D}"/>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F0AC07C7-2DF6-C05E-2C33-28B5EEB83DA4}"/>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5E851AE8-334C-C287-08D8-07074700A4EF}"/>
              </a:ext>
            </a:extLst>
          </p:cNvPr>
          <p:cNvSpPr txBox="1"/>
          <p:nvPr/>
        </p:nvSpPr>
        <p:spPr>
          <a:xfrm>
            <a:off x="1697171" y="3343830"/>
            <a:ext cx="8596668" cy="2308324"/>
          </a:xfrm>
          <a:prstGeom prst="rect">
            <a:avLst/>
          </a:prstGeom>
          <a:noFill/>
        </p:spPr>
        <p:txBody>
          <a:bodyPr wrap="square">
            <a:spAutoFit/>
          </a:bodyPr>
          <a:lstStyle/>
          <a:p>
            <a:r>
              <a:rPr lang="en-US" dirty="0"/>
              <a:t>D </a:t>
            </a:r>
            <a:r>
              <a:rPr lang="en-US" dirty="0" err="1"/>
              <a:t>ist</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2299087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a:t>
            </a:r>
            <a:r>
              <a:rPr lang="de-DE" b="0" i="0" dirty="0">
                <a:solidFill>
                  <a:srgbClr val="000000"/>
                </a:solidFill>
                <a:effectLst/>
                <a:latin typeface="inter-regular"/>
              </a:rPr>
              <a:t>05_java14-17 </a:t>
            </a:r>
            <a:r>
              <a:rPr lang="de-DE" dirty="0" err="1"/>
              <a:t>package</a:t>
            </a:r>
            <a:r>
              <a:rPr lang="de-DE" dirty="0"/>
              <a:t> de.zettsystems.</a:t>
            </a:r>
            <a:r>
              <a:rPr lang="de-DE" b="0" i="0" dirty="0">
                <a:solidFill>
                  <a:srgbClr val="000000"/>
                </a:solidFill>
                <a:effectLst/>
                <a:latin typeface="inter-regular"/>
              </a:rPr>
              <a:t>java14_15.</a:t>
            </a:r>
            <a:r>
              <a:rPr lang="de-DE" dirty="0"/>
              <a:t>exercises14_15 lösen</a:t>
            </a:r>
          </a:p>
        </p:txBody>
      </p:sp>
    </p:spTree>
    <p:extLst>
      <p:ext uri="{BB962C8B-B14F-4D97-AF65-F5344CB8AC3E}">
        <p14:creationId xmlns:p14="http://schemas.microsoft.com/office/powerpoint/2010/main" val="146195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4ADA5-571F-1E20-E2D7-16303B628BD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9E46050-873F-1A48-E796-001FA2BAF3F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1037D1-2917-B499-01CB-9F37865821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1934ED7-8B31-BAC0-7D18-46ECB534981A}"/>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7F4E2FC-A630-6248-DD00-6229F423C227}"/>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b="1" dirty="0"/>
              <a:t>Java 16 - </a:t>
            </a:r>
            <a:r>
              <a:rPr lang="en-US" sz="3200" b="1" dirty="0"/>
              <a:t>Pattern Matching for </a:t>
            </a:r>
            <a:r>
              <a:rPr lang="en-US" sz="3200" b="1" dirty="0" err="1"/>
              <a:t>instanceof</a:t>
            </a:r>
            <a:r>
              <a:rPr lang="en-US" sz="3200" b="1" dirty="0"/>
              <a:t>, 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5607655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1A4E-E50B-1413-0BD4-4CC44050FA6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1D70A7E-A5F9-ED86-17F2-E2154828E336}"/>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99E0CD9E-AC79-75D8-7A01-5B1DFCE2C593}"/>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F88338D8-EBF1-C513-CBAF-338A4E71B2EA}"/>
              </a:ext>
            </a:extLst>
          </p:cNvPr>
          <p:cNvSpPr txBox="1"/>
          <p:nvPr/>
        </p:nvSpPr>
        <p:spPr>
          <a:xfrm>
            <a:off x="8418135" y="3369839"/>
            <a:ext cx="1423448" cy="369332"/>
          </a:xfrm>
          <a:prstGeom prst="rect">
            <a:avLst/>
          </a:prstGeom>
          <a:noFill/>
        </p:spPr>
        <p:txBody>
          <a:bodyPr wrap="square" rtlCol="0">
            <a:spAutoFit/>
          </a:bodyPr>
          <a:lstStyle/>
          <a:p>
            <a:pPr algn="just"/>
            <a:r>
              <a:rPr lang="en-US" b="0" i="0" dirty="0">
                <a:solidFill>
                  <a:srgbClr val="000000"/>
                </a:solidFill>
                <a:effectLst/>
                <a:latin typeface="inter-regular"/>
              </a:rPr>
              <a:t>D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672AB914-3D8C-6396-3E80-D3684211C0B4}"/>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637339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de.zettsystems.java16_17.record un</a:t>
            </a:r>
            <a:r>
              <a:rPr lang="de-DE" dirty="0">
                <a:solidFill>
                  <a:srgbClr val="000000"/>
                </a:solidFill>
                <a:latin typeface="inter-regular"/>
              </a:rPr>
              <a:t>d </a:t>
            </a:r>
            <a:r>
              <a:rPr lang="de-DE" b="0" i="0" dirty="0">
                <a:solidFill>
                  <a:srgbClr val="000000"/>
                </a:solidFill>
                <a:effectLst/>
                <a:latin typeface="inter-regular"/>
              </a:rPr>
              <a:t>de.zettsystems.java16_17.misc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Tree>
    <p:extLst>
      <p:ext uri="{BB962C8B-B14F-4D97-AF65-F5344CB8AC3E}">
        <p14:creationId xmlns:p14="http://schemas.microsoft.com/office/powerpoint/2010/main" val="2000544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145F-0BCC-7FFC-D54A-73B18AF924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96BA12-8EE6-F7CE-6537-C325169B3697}"/>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14C48225-45EC-C3B1-7872-A8603402EE49}"/>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C9ADF179-00F7-C643-68DA-5A5A323635FE}"/>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7530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Tree>
    <p:extLst>
      <p:ext uri="{BB962C8B-B14F-4D97-AF65-F5344CB8AC3E}">
        <p14:creationId xmlns:p14="http://schemas.microsoft.com/office/powerpoint/2010/main" val="3288264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CF8D-3F03-6636-7267-FA4AD2CEDB1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04473B6-A6B2-E735-51E0-30EB314A0E3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D591C022-2EAA-A13F-A769-8A82DF263F6E}"/>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C71180B0-1594-0AB5-8C49-E45903531E32}"/>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4347467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A6D7-A4EF-0E7F-DFFA-08C628AEA1C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B1F1894-259D-085B-4837-4A96CD930CD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99E46050-873F-1A48-E796-001FA2BAF3F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A1E1551-2125-FEC2-E90F-87E986B00E5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99BAA40-FF58-6102-73AF-9677C7C6D50E}"/>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dirty="0"/>
              <a:t>Java 16 - </a:t>
            </a:r>
            <a:r>
              <a:rPr lang="en-US" sz="3200" dirty="0"/>
              <a:t>Pattern Matching for </a:t>
            </a:r>
            <a:r>
              <a:rPr lang="en-US" sz="3200" dirty="0" err="1"/>
              <a:t>instanceof</a:t>
            </a:r>
            <a:r>
              <a:rPr lang="en-US" sz="3200" dirty="0"/>
              <a:t>, Records</a:t>
            </a:r>
          </a:p>
          <a:p>
            <a:pPr lvl="1"/>
            <a:r>
              <a:rPr lang="de-DE" sz="3200" b="1"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494177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Tree>
    <p:extLst>
      <p:ext uri="{BB962C8B-B14F-4D97-AF65-F5344CB8AC3E}">
        <p14:creationId xmlns:p14="http://schemas.microsoft.com/office/powerpoint/2010/main" val="3956751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8A003-BD4D-B7C6-502F-45A4C1A8707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A8ED7B-C772-2B85-9C78-EA47C373229C}"/>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FDB67D0E-941F-3A94-C2EF-56C0FADC7CBC}"/>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716EB435-B19F-273E-C02E-CA6C8CE5BC95}"/>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9952686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Tree>
    <p:extLst>
      <p:ext uri="{BB962C8B-B14F-4D97-AF65-F5344CB8AC3E}">
        <p14:creationId xmlns:p14="http://schemas.microsoft.com/office/powerpoint/2010/main" val="42265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FCF3-2185-36F1-12B4-A5905B1ADDF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2C865-E260-3AF0-AB67-A26A618944EE}"/>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00B3C02B-0EBE-B6F9-40E1-247E4C3167A8}"/>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902D806F-901F-9503-6EEB-979F30C2F0CD}"/>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7C8B87FD-BDBB-DC4E-B8A8-F901576EECDE}"/>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48870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a:t>
            </a:r>
            <a:r>
              <a:rPr lang="de-DE" b="0" i="0" dirty="0">
                <a:solidFill>
                  <a:srgbClr val="000000"/>
                </a:solidFill>
                <a:effectLst/>
                <a:latin typeface="inter-regular"/>
              </a:rPr>
              <a:t>05_java14-17 </a:t>
            </a:r>
            <a:r>
              <a:rPr lang="de-DE" dirty="0" err="1"/>
              <a:t>package</a:t>
            </a:r>
            <a:r>
              <a:rPr lang="de-DE" dirty="0"/>
              <a:t> de.zettsystems</a:t>
            </a:r>
            <a:r>
              <a:rPr lang="de-DE" b="0" i="0" dirty="0">
                <a:solidFill>
                  <a:srgbClr val="000000"/>
                </a:solidFill>
                <a:effectLst/>
                <a:latin typeface="inter-regular"/>
              </a:rPr>
              <a:t>.java16_17</a:t>
            </a:r>
            <a:r>
              <a:rPr lang="de-DE" dirty="0"/>
              <a:t>.exercises16_17 lösen</a:t>
            </a:r>
          </a:p>
        </p:txBody>
      </p:sp>
    </p:spTree>
    <p:extLst>
      <p:ext uri="{BB962C8B-B14F-4D97-AF65-F5344CB8AC3E}">
        <p14:creationId xmlns:p14="http://schemas.microsoft.com/office/powerpoint/2010/main" val="37697870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05_java14-17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228356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07C5-A5D1-DF12-999F-C2BD2085977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F75996-0A0C-F35C-5662-F4C7619967D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B1F1894-259D-085B-4837-4A96CD930CD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4968B2E-79B4-3BEA-7420-19E0955007F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A294E9A-D61F-42AA-F2BC-F0D85CEB8ADC}"/>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dirty="0"/>
              <a:t>Java 16 - </a:t>
            </a:r>
            <a:r>
              <a:rPr lang="en-US" sz="3200" dirty="0"/>
              <a:t>Pattern Matching for </a:t>
            </a:r>
            <a:r>
              <a:rPr lang="en-US" sz="3200" dirty="0" err="1"/>
              <a:t>instanceof</a:t>
            </a:r>
            <a:r>
              <a:rPr lang="en-US" sz="3200" dirty="0"/>
              <a:t>, Records</a:t>
            </a:r>
          </a:p>
          <a:p>
            <a:pPr lvl="1"/>
            <a:r>
              <a:rPr lang="de-DE" sz="3200" dirty="0"/>
              <a:t>Java 17 - Sealed Classes</a:t>
            </a:r>
          </a:p>
          <a:p>
            <a:pPr lvl="1"/>
            <a:r>
              <a:rPr lang="de-DE" sz="3200" b="1"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793239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 </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38662544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3578499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2147022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Java 15 - 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7421620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9546690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Java 16 – (</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177483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fontScale="90000"/>
          </a:bodyPr>
          <a:lstStyle/>
          <a:p>
            <a:r>
              <a:rPr lang="de-DE" dirty="0"/>
              <a:t>Java 16 – Showcase </a:t>
            </a:r>
            <a:r>
              <a:rPr lang="de-DE" dirty="0" err="1"/>
              <a:t>jpackage</a:t>
            </a:r>
            <a:r>
              <a:rPr lang="de-DE" dirty="0"/>
              <a:t> – </a:t>
            </a:r>
            <a:r>
              <a:rPr lang="de-DE" dirty="0" err="1"/>
              <a:t>Packaging</a:t>
            </a:r>
            <a:r>
              <a:rPr lang="de-DE" dirty="0"/>
              <a:t> Tool</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p>
          <a:p>
            <a:pPr marL="285750" indent="-285750" algn="just">
              <a:buFont typeface="Arial" panose="020B0604020202020204" pitchFamily="34" charset="0"/>
              <a:buChar char="•"/>
            </a:pPr>
            <a:r>
              <a:rPr lang="en-US" dirty="0" err="1">
                <a:solidFill>
                  <a:srgbClr val="000000"/>
                </a:solidFill>
                <a:latin typeface="inter-regular"/>
              </a:rPr>
              <a:t>Beispiel</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de-DE" b="0" i="0" dirty="0">
                <a:solidFill>
                  <a:srgbClr val="000000"/>
                </a:solidFill>
                <a:effectLst/>
                <a:latin typeface="inter-regular"/>
              </a:rPr>
              <a:t>05b_jpackage</a:t>
            </a:r>
            <a:endParaRPr lang="en-US" b="0" i="0" dirty="0">
              <a:solidFill>
                <a:srgbClr val="000000"/>
              </a:solidFill>
              <a:effectLst/>
              <a:latin typeface="inter-regular"/>
            </a:endParaRPr>
          </a:p>
        </p:txBody>
      </p:sp>
    </p:spTree>
    <p:extLst>
      <p:ext uri="{BB962C8B-B14F-4D97-AF65-F5344CB8AC3E}">
        <p14:creationId xmlns:p14="http://schemas.microsoft.com/office/powerpoint/2010/main" val="7864984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Java 17 - 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AF22-1B63-D5EA-59DF-3A010D4C447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1A6C93F-8206-62D9-326D-4AF6B06C027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F75996-0A0C-F35C-5662-F4C7619967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84EC8C7-2C6F-640C-101A-ABFA45186E5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D52D731-DC55-41F3-AA96-B82160E75B6F}"/>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074889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CDC2-64B1-E098-F874-A818B4A3778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F484ED9-5A7F-B6A6-6AF8-57A85C166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024B7BF-5507-F5F9-E26A-7A0EA90549F9}"/>
              </a:ext>
            </a:extLst>
          </p:cNvPr>
          <p:cNvSpPr>
            <a:spLocks noGrp="1"/>
          </p:cNvSpPr>
          <p:nvPr>
            <p:ph type="title"/>
          </p:nvPr>
        </p:nvSpPr>
        <p:spPr>
          <a:xfrm>
            <a:off x="677334" y="609600"/>
            <a:ext cx="8596668" cy="882316"/>
          </a:xfrm>
        </p:spPr>
        <p:txBody>
          <a:bodyPr vert="horz"/>
          <a:lstStyle/>
          <a:p>
            <a:r>
              <a:rPr lang="de-DE" dirty="0"/>
              <a:t>Java 18 – 22.03.2022</a:t>
            </a:r>
          </a:p>
        </p:txBody>
      </p:sp>
      <p:sp>
        <p:nvSpPr>
          <p:cNvPr id="4" name="Textfeld 3">
            <a:extLst>
              <a:ext uri="{FF2B5EF4-FFF2-40B4-BE49-F238E27FC236}">
                <a16:creationId xmlns:a16="http://schemas.microsoft.com/office/drawing/2014/main" id="{B92A33B7-837E-8013-3DF8-C5314E52FF3E}"/>
              </a:ext>
            </a:extLst>
          </p:cNvPr>
          <p:cNvSpPr txBox="1"/>
          <p:nvPr/>
        </p:nvSpPr>
        <p:spPr>
          <a:xfrm>
            <a:off x="720391" y="1491916"/>
            <a:ext cx="4740442" cy="4247317"/>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416: Reimplement Core Reflection with Method Handles</a:t>
            </a:r>
          </a:p>
          <a:p>
            <a:pPr marL="285750" indent="-285750" algn="just">
              <a:buFont typeface="Arial" panose="020B0604020202020204" pitchFamily="34" charset="0"/>
              <a:buChar char="•"/>
            </a:pPr>
            <a:r>
              <a:rPr lang="en-US" b="0" i="0" dirty="0">
                <a:solidFill>
                  <a:srgbClr val="000000"/>
                </a:solidFill>
                <a:effectLst/>
                <a:latin typeface="inter-regular"/>
              </a:rPr>
              <a:t>String Deduplication for Parallel, ZGC, </a:t>
            </a:r>
            <a:r>
              <a:rPr lang="en-US" b="0" i="0" dirty="0" err="1">
                <a:solidFill>
                  <a:srgbClr val="000000"/>
                </a:solidFill>
                <a:effectLst/>
                <a:latin typeface="inter-regular"/>
              </a:rPr>
              <a:t>SerialGC</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408 : Simple Web Server</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8A984B2F-15DA-8712-DB56-974451C67DD5}"/>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400: UTF-8 by Default</a:t>
            </a:r>
          </a:p>
          <a:p>
            <a:pPr marL="285750" indent="-285750" algn="just">
              <a:buFont typeface="Arial" panose="020B0604020202020204" pitchFamily="34" charset="0"/>
              <a:buChar char="•"/>
            </a:pPr>
            <a:r>
              <a:rPr lang="en-US" dirty="0">
                <a:solidFill>
                  <a:srgbClr val="000000"/>
                </a:solidFill>
                <a:latin typeface="inter-regular"/>
              </a:rPr>
              <a:t>JEP 421: Deprecate Finalization for Removal</a:t>
            </a:r>
          </a:p>
          <a:p>
            <a:pPr marL="285750" indent="-285750" algn="just">
              <a:buFont typeface="Arial" panose="020B0604020202020204" pitchFamily="34" charset="0"/>
              <a:buChar char="•"/>
            </a:pPr>
            <a:r>
              <a:rPr lang="en-US" dirty="0">
                <a:solidFill>
                  <a:srgbClr val="000000"/>
                </a:solidFill>
                <a:latin typeface="inter-regular"/>
              </a:rPr>
              <a:t>JEP 413: Code Snippets in Java API Documentation</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420: Pattern Matching for switch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dirty="0">
                <a:solidFill>
                  <a:srgbClr val="000000"/>
                </a:solidFill>
                <a:latin typeface="inter-regular"/>
              </a:rPr>
              <a:t>JEP 417: Vector API (</a:t>
            </a:r>
            <a:r>
              <a:rPr lang="de-DE" dirty="0"/>
              <a:t>3rd</a:t>
            </a:r>
            <a:r>
              <a:rPr lang="en-US" dirty="0">
                <a:solidFill>
                  <a:srgbClr val="000000"/>
                </a:solidFill>
                <a:latin typeface="inter-regular"/>
              </a:rPr>
              <a:t>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937723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6FFAE-F26A-1DDD-9CDE-D4D44C14294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3C22066-66D7-109B-A860-B9BD067C8F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E695652-B6EF-3186-8783-BFA13A0C1C23}"/>
              </a:ext>
            </a:extLst>
          </p:cNvPr>
          <p:cNvSpPr>
            <a:spLocks noGrp="1"/>
          </p:cNvSpPr>
          <p:nvPr>
            <p:ph type="title"/>
          </p:nvPr>
        </p:nvSpPr>
        <p:spPr>
          <a:xfrm>
            <a:off x="677334" y="609600"/>
            <a:ext cx="8596668" cy="882316"/>
          </a:xfrm>
        </p:spPr>
        <p:txBody>
          <a:bodyPr vert="horz"/>
          <a:lstStyle/>
          <a:p>
            <a:r>
              <a:rPr lang="de-DE" dirty="0"/>
              <a:t>Java 19 – 20.09.2022</a:t>
            </a:r>
          </a:p>
        </p:txBody>
      </p:sp>
      <p:sp>
        <p:nvSpPr>
          <p:cNvPr id="4" name="Textfeld 3">
            <a:extLst>
              <a:ext uri="{FF2B5EF4-FFF2-40B4-BE49-F238E27FC236}">
                <a16:creationId xmlns:a16="http://schemas.microsoft.com/office/drawing/2014/main" id="{5BA52553-283D-B57B-43A2-3DE59257B515}"/>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D8B099AC-67C4-57F6-3129-A41393FC01E6}"/>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Linux/RISC-V port</a:t>
            </a:r>
          </a:p>
          <a:p>
            <a:pPr algn="just"/>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427: Pattern Matching for switch (3</a:t>
            </a:r>
            <a:r>
              <a:rPr lang="en-US" i="0" baseline="30000" dirty="0">
                <a:solidFill>
                  <a:srgbClr val="000000"/>
                </a:solidFill>
                <a:effectLst/>
                <a:latin typeface="inter-regular"/>
              </a:rPr>
              <a:t>rd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424: Foreign Function &amp; Memory API (Preview)</a:t>
            </a:r>
          </a:p>
          <a:p>
            <a:pPr marL="285750" indent="-285750" algn="just">
              <a:buFont typeface="Arial" panose="020B0604020202020204" pitchFamily="34" charset="0"/>
              <a:buChar char="•"/>
            </a:pPr>
            <a:r>
              <a:rPr lang="en-US" dirty="0">
                <a:solidFill>
                  <a:srgbClr val="000000"/>
                </a:solidFill>
                <a:latin typeface="inter-regular"/>
              </a:rPr>
              <a:t>JEP 426: Vector API (4th Incubator) </a:t>
            </a:r>
          </a:p>
          <a:p>
            <a:pPr marL="285750" indent="-285750" algn="just">
              <a:buFont typeface="Arial" panose="020B0604020202020204" pitchFamily="34" charset="0"/>
              <a:buChar char="•"/>
            </a:pPr>
            <a:r>
              <a:rPr lang="en-US" dirty="0">
                <a:solidFill>
                  <a:srgbClr val="000000"/>
                </a:solidFill>
                <a:latin typeface="inter-regular"/>
              </a:rPr>
              <a:t>JEP 405: Record Patterns (Preview)</a:t>
            </a:r>
          </a:p>
          <a:p>
            <a:pPr marL="285750" indent="-285750" algn="just">
              <a:buFont typeface="Arial" panose="020B0604020202020204" pitchFamily="34" charset="0"/>
              <a:buChar char="•"/>
            </a:pPr>
            <a:r>
              <a:rPr lang="en-US" dirty="0">
                <a:solidFill>
                  <a:srgbClr val="000000"/>
                </a:solidFill>
                <a:latin typeface="inter-regular"/>
              </a:rPr>
              <a:t>JEP 425: Virtual Threads(Preview)</a:t>
            </a:r>
          </a:p>
          <a:p>
            <a:pPr marL="285750" indent="-285750" algn="just">
              <a:buFont typeface="Arial" panose="020B0604020202020204" pitchFamily="34" charset="0"/>
              <a:buChar char="•"/>
            </a:pPr>
            <a:r>
              <a:rPr lang="en-US" dirty="0">
                <a:solidFill>
                  <a:srgbClr val="000000"/>
                </a:solidFill>
                <a:latin typeface="inter-regular"/>
              </a:rPr>
              <a:t>JEP 428: Structured Concurrency (Incubator)</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8686260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ABF29-C698-0377-D549-9B80C525DF0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C2EF8DC-4B94-B12D-A132-DACA67FAC90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656F1DA-C4F1-8DB7-9AAA-77369ADCE84E}"/>
              </a:ext>
            </a:extLst>
          </p:cNvPr>
          <p:cNvSpPr>
            <a:spLocks noGrp="1"/>
          </p:cNvSpPr>
          <p:nvPr>
            <p:ph type="title"/>
          </p:nvPr>
        </p:nvSpPr>
        <p:spPr>
          <a:xfrm>
            <a:off x="677334" y="609600"/>
            <a:ext cx="8596668" cy="882316"/>
          </a:xfrm>
        </p:spPr>
        <p:txBody>
          <a:bodyPr vert="horz"/>
          <a:lstStyle/>
          <a:p>
            <a:r>
              <a:rPr lang="de-DE" dirty="0"/>
              <a:t>Java 20 – 21.03.2023</a:t>
            </a:r>
          </a:p>
        </p:txBody>
      </p:sp>
      <p:sp>
        <p:nvSpPr>
          <p:cNvPr id="4" name="Textfeld 3">
            <a:extLst>
              <a:ext uri="{FF2B5EF4-FFF2-40B4-BE49-F238E27FC236}">
                <a16:creationId xmlns:a16="http://schemas.microsoft.com/office/drawing/2014/main" id="{9999F158-8BFD-18F6-D64B-ED9D0E8E58C1}"/>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35BB4EF9-DA8F-1291-B040-9D85BD5CDF3B}"/>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buFont typeface="Arial" panose="020B0604020202020204" pitchFamily="34" charset="0"/>
              <a:buChar char="•"/>
            </a:pPr>
            <a:r>
              <a:rPr lang="en-US" i="0" dirty="0">
                <a:solidFill>
                  <a:srgbClr val="000000"/>
                </a:solidFill>
                <a:effectLst/>
                <a:latin typeface="inter-regular"/>
              </a:rPr>
              <a:t>JEP 433: Pattern Matching for switch (4th Preview)</a:t>
            </a:r>
          </a:p>
          <a:p>
            <a:pPr marL="285750" indent="-285750">
              <a:buFont typeface="Arial" panose="020B0604020202020204" pitchFamily="34" charset="0"/>
              <a:buChar char="•"/>
            </a:pPr>
            <a:r>
              <a:rPr lang="en-US" i="0" dirty="0">
                <a:solidFill>
                  <a:srgbClr val="000000"/>
                </a:solidFill>
                <a:effectLst/>
                <a:latin typeface="inter-regular"/>
              </a:rPr>
              <a:t>JEP 434: Foreign Function &amp; Memory API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438: Vector API (5th Incubator) </a:t>
            </a:r>
          </a:p>
          <a:p>
            <a:pPr marL="285750" indent="-285750">
              <a:buFont typeface="Arial" panose="020B0604020202020204" pitchFamily="34" charset="0"/>
              <a:buChar char="•"/>
            </a:pPr>
            <a:r>
              <a:rPr lang="en-US" dirty="0">
                <a:solidFill>
                  <a:srgbClr val="000000"/>
                </a:solidFill>
                <a:latin typeface="inter-regular"/>
              </a:rPr>
              <a:t>JEP 432: Record Patterns (2</a:t>
            </a:r>
            <a:r>
              <a:rPr lang="en-US" baseline="30000" dirty="0">
                <a:solidFill>
                  <a:srgbClr val="000000"/>
                </a:solidFill>
                <a:latin typeface="inter-regular"/>
              </a:rPr>
              <a:t>nd</a:t>
            </a:r>
            <a:r>
              <a:rPr lang="en-US" dirty="0">
                <a:solidFill>
                  <a:srgbClr val="000000"/>
                </a:solidFill>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436: Virtual Threads(2</a:t>
            </a:r>
            <a:r>
              <a:rPr lang="en-US" baseline="30000" dirty="0">
                <a:solidFill>
                  <a:srgbClr val="000000"/>
                </a:solidFill>
                <a:latin typeface="inter-regular"/>
              </a:rPr>
              <a:t>nd</a:t>
            </a:r>
            <a:r>
              <a:rPr lang="en-US" dirty="0">
                <a:solidFill>
                  <a:srgbClr val="000000"/>
                </a:solidFill>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437: Structured Concurrency (2nd Incubator)</a:t>
            </a:r>
          </a:p>
          <a:p>
            <a:pPr marL="285750" indent="-285750">
              <a:buFont typeface="Arial" panose="020B0604020202020204" pitchFamily="34" charset="0"/>
              <a:buChar char="•"/>
            </a:pPr>
            <a:r>
              <a:rPr lang="en-US" dirty="0">
                <a:solidFill>
                  <a:srgbClr val="000000"/>
                </a:solidFill>
                <a:latin typeface="inter-regular"/>
              </a:rPr>
              <a:t>JEP 429: Scoped Values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396065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98030-A32C-62A8-2F7A-3AD6B07F2FF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C49B3F3-63A4-B711-1C91-3EA9D570EB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5C7399D-E44C-BA92-5353-4416F0F0F0B7}"/>
              </a:ext>
            </a:extLst>
          </p:cNvPr>
          <p:cNvSpPr>
            <a:spLocks noGrp="1"/>
          </p:cNvSpPr>
          <p:nvPr>
            <p:ph type="title"/>
          </p:nvPr>
        </p:nvSpPr>
        <p:spPr>
          <a:xfrm>
            <a:off x="677334" y="609600"/>
            <a:ext cx="8596668" cy="882316"/>
          </a:xfrm>
        </p:spPr>
        <p:txBody>
          <a:bodyPr vert="horz"/>
          <a:lstStyle/>
          <a:p>
            <a:r>
              <a:rPr lang="de-DE" dirty="0"/>
              <a:t>Java 21 – 19.09.2023 (LTS bis 2031)</a:t>
            </a:r>
          </a:p>
        </p:txBody>
      </p:sp>
      <p:sp>
        <p:nvSpPr>
          <p:cNvPr id="4" name="Textfeld 3">
            <a:extLst>
              <a:ext uri="{FF2B5EF4-FFF2-40B4-BE49-F238E27FC236}">
                <a16:creationId xmlns:a16="http://schemas.microsoft.com/office/drawing/2014/main" id="{ADA1479D-7505-B5D1-B72F-2AC634B4BC3C}"/>
              </a:ext>
            </a:extLst>
          </p:cNvPr>
          <p:cNvSpPr txBox="1"/>
          <p:nvPr/>
        </p:nvSpPr>
        <p:spPr>
          <a:xfrm>
            <a:off x="720391" y="1491916"/>
            <a:ext cx="474044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441: Pattern Matching for switch</a:t>
            </a:r>
          </a:p>
          <a:p>
            <a:pPr marL="285750" indent="-285750" algn="just">
              <a:buFont typeface="Arial" panose="020B0604020202020204" pitchFamily="34" charset="0"/>
              <a:buChar char="•"/>
            </a:pPr>
            <a:r>
              <a:rPr lang="en-US" b="0" i="0" dirty="0">
                <a:solidFill>
                  <a:srgbClr val="000000"/>
                </a:solidFill>
                <a:effectLst/>
                <a:latin typeface="inter-regular"/>
              </a:rPr>
              <a:t>JEP 440: Record Patterns</a:t>
            </a:r>
          </a:p>
          <a:p>
            <a:pPr marL="285750" indent="-285750" algn="just">
              <a:buFont typeface="Arial" panose="020B0604020202020204" pitchFamily="34" charset="0"/>
              <a:buChar char="•"/>
            </a:pPr>
            <a:r>
              <a:rPr lang="en-US" b="0" i="0" dirty="0">
                <a:solidFill>
                  <a:srgbClr val="000000"/>
                </a:solidFill>
                <a:effectLst/>
                <a:latin typeface="inter-regular"/>
              </a:rPr>
              <a:t>JEP 431: Sequenced Collections</a:t>
            </a:r>
          </a:p>
          <a:p>
            <a:pPr marL="285750" indent="-285750" algn="just">
              <a:buFont typeface="Arial" panose="020B0604020202020204" pitchFamily="34" charset="0"/>
              <a:buChar char="•"/>
            </a:pPr>
            <a:r>
              <a:rPr lang="en-US" b="0" i="0" dirty="0">
                <a:solidFill>
                  <a:srgbClr val="000000"/>
                </a:solidFill>
                <a:effectLst/>
                <a:latin typeface="inter-regular"/>
              </a:rPr>
              <a:t>JEP 444: Virtual Threads</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439 Generational ZGC</a:t>
            </a:r>
          </a:p>
          <a:p>
            <a:pPr marL="285750" indent="-285750" algn="just">
              <a:buFont typeface="Arial" panose="020B0604020202020204" pitchFamily="34" charset="0"/>
              <a:buChar char="•"/>
            </a:pPr>
            <a:r>
              <a:rPr lang="en-US" b="0" i="0" dirty="0">
                <a:solidFill>
                  <a:srgbClr val="000000"/>
                </a:solidFill>
                <a:effectLst/>
                <a:latin typeface="inter-regular"/>
              </a:rPr>
              <a:t>JEP 444: Virtual Threads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1FD81F2-264F-A19C-926B-12A085B07AD7}"/>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451: Prepare to Disallow the Dynamic Loading of Agents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442: Foreign Function &amp; Memory API (3. Preview)</a:t>
            </a:r>
          </a:p>
          <a:p>
            <a:pPr marL="285750" indent="-285750" algn="just">
              <a:buFont typeface="Arial" panose="020B0604020202020204" pitchFamily="34" charset="0"/>
              <a:buChar char="•"/>
            </a:pPr>
            <a:r>
              <a:rPr lang="en-US" dirty="0">
                <a:solidFill>
                  <a:srgbClr val="000000"/>
                </a:solidFill>
                <a:latin typeface="inter-regular"/>
              </a:rPr>
              <a:t>JEP 443: Unnamed Patterns and Variables (Preview) </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445: Unnamed Classes and Instance Main Methods (Preview)</a:t>
            </a:r>
          </a:p>
          <a:p>
            <a:pPr marL="285750" indent="-285750" algn="just">
              <a:buFont typeface="Arial" panose="020B0604020202020204" pitchFamily="34" charset="0"/>
              <a:buChar char="•"/>
            </a:pPr>
            <a:r>
              <a:rPr lang="en-US" i="0" dirty="0">
                <a:solidFill>
                  <a:srgbClr val="000000"/>
                </a:solidFill>
                <a:effectLst/>
                <a:latin typeface="inter-regular"/>
              </a:rPr>
              <a:t>JEP 446: Scoped Values (Preview)</a:t>
            </a:r>
          </a:p>
          <a:p>
            <a:pPr marL="285750" indent="-285750" algn="just">
              <a:buFont typeface="Arial" panose="020B0604020202020204" pitchFamily="34" charset="0"/>
              <a:buChar char="•"/>
            </a:pPr>
            <a:r>
              <a:rPr lang="en-US" i="0" dirty="0">
                <a:solidFill>
                  <a:srgbClr val="000000"/>
                </a:solidFill>
                <a:effectLst/>
                <a:latin typeface="inter-regular"/>
              </a:rPr>
              <a:t>JEP 430: String Templates (Preview)</a:t>
            </a:r>
          </a:p>
          <a:p>
            <a:pPr marL="285750" indent="-285750" algn="just">
              <a:buFont typeface="Arial" panose="020B0604020202020204" pitchFamily="34" charset="0"/>
              <a:buChar char="•"/>
            </a:pPr>
            <a:r>
              <a:rPr lang="en-US" i="0" dirty="0">
                <a:solidFill>
                  <a:srgbClr val="000000"/>
                </a:solidFill>
                <a:effectLst/>
                <a:latin typeface="inter-regular"/>
              </a:rPr>
              <a:t>JEP 448: Vector API (6. Incubator)</a:t>
            </a:r>
          </a:p>
          <a:p>
            <a:pPr marL="285750" indent="-285750" algn="just">
              <a:buFont typeface="Arial" panose="020B0604020202020204" pitchFamily="34" charset="0"/>
              <a:buChar char="•"/>
            </a:pPr>
            <a:r>
              <a:rPr lang="en-US" b="0" i="0" dirty="0">
                <a:solidFill>
                  <a:srgbClr val="222222"/>
                </a:solidFill>
                <a:effectLst/>
                <a:latin typeface="-apple-system"/>
              </a:rPr>
              <a:t>JEP </a:t>
            </a:r>
            <a:r>
              <a:rPr lang="en-US" dirty="0">
                <a:solidFill>
                  <a:srgbClr val="000000"/>
                </a:solidFill>
                <a:latin typeface="inter-regular"/>
              </a:rPr>
              <a:t>453: Structured Concurrency (Preview)</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5377481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pPr marL="0" indent="0">
              <a:buNone/>
            </a:pPr>
            <a:endParaRPr lang="de-DE" dirty="0"/>
          </a:p>
        </p:txBody>
      </p:sp>
    </p:spTree>
    <p:extLst>
      <p:ext uri="{BB962C8B-B14F-4D97-AF65-F5344CB8AC3E}">
        <p14:creationId xmlns:p14="http://schemas.microsoft.com/office/powerpoint/2010/main" val="1005623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5B9E1-D859-8310-123A-64BB17A8365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8581FB1-73ED-2195-7B20-9A640E16C5C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1A6C93F-8206-62D9-326D-4AF6B06C027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E3A1A6-6131-69E9-7293-FE07CC2D327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794DCD-D8D5-254E-6333-7BCC7BAB412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9661109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dirty="0"/>
              <a:t>06_java18_21\ de.zettsystems.java18_21.patternmatching</a:t>
            </a:r>
          </a:p>
        </p:txBody>
      </p:sp>
    </p:spTree>
    <p:extLst>
      <p:ext uri="{BB962C8B-B14F-4D97-AF65-F5344CB8AC3E}">
        <p14:creationId xmlns:p14="http://schemas.microsoft.com/office/powerpoint/2010/main" val="123310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33AC4-EBD2-7A06-4071-DA009ACDC32D}"/>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59B77B6-2AD5-E454-B0CC-9737667500C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D8581FB1-73ED-2195-7B20-9A640E16C5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7C598B-49DF-1B60-52A9-B342CE69EF8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8B94CDC-6CAD-95B3-8879-3921289835E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64257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06_java18-21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/de.zettsystems.java18_21.virtual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07_virtual_boot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33740-56D3-E405-1DEB-D8B6D7A6A7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B5966F-472B-AF43-5811-7E1A6439B8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59B77B6-2AD5-E454-B0CC-9737667500C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EEA221-E053-49F5-79E4-7940FFAA8955}"/>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46E9AF8-50D3-DB21-4FD8-4E025CAD3D47}"/>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en-US" sz="3200" dirty="0"/>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9674448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06_java18-21 de.zettsystems.java18_21.seqcol</a:t>
            </a:r>
            <a:endParaRPr lang="de-DE" dirty="0"/>
          </a:p>
        </p:txBody>
      </p:sp>
    </p:spTree>
    <p:extLst>
      <p:ext uri="{BB962C8B-B14F-4D97-AF65-F5344CB8AC3E}">
        <p14:creationId xmlns:p14="http://schemas.microsoft.com/office/powerpoint/2010/main" val="103849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F2DB8-33D2-2046-217F-05F0D466724D}"/>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4BBED4C-141A-6613-14C6-2A8B151653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B5966F-472B-AF43-5811-7E1A6439B8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2043BB6-9FEE-F107-6299-79C4F005D3C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7B2E4C00-50CB-AFC3-01F0-12FCC2B177E6}"/>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dirty="0"/>
              <a:t>Virtual Threads</a:t>
            </a:r>
          </a:p>
          <a:p>
            <a:pPr lvl="1"/>
            <a:r>
              <a:rPr lang="en-US" sz="3200" dirty="0"/>
              <a:t>Sequenced Collection</a:t>
            </a:r>
          </a:p>
          <a:p>
            <a:pPr lvl="1"/>
            <a:r>
              <a:rPr lang="de-DE" sz="3200" b="1"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3843497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06_java18-21 de.zettsystems.java18_21.history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06_java_18_21 </a:t>
            </a:r>
            <a:r>
              <a:rPr lang="de-DE" dirty="0" err="1"/>
              <a:t>package</a:t>
            </a:r>
            <a:r>
              <a:rPr lang="de-DE" dirty="0"/>
              <a:t> </a:t>
            </a:r>
            <a:r>
              <a:rPr lang="de-DE" dirty="0" err="1"/>
              <a:t>de.</a:t>
            </a:r>
            <a:r>
              <a:rPr lang="de-DE" err="1"/>
              <a:t>zettsystems</a:t>
            </a:r>
            <a:r>
              <a:rPr lang="de-DE"/>
              <a:t>.java18_21.exercises </a:t>
            </a:r>
            <a:r>
              <a:rPr lang="de-DE" dirty="0"/>
              <a:t>lösen</a:t>
            </a:r>
          </a:p>
        </p:txBody>
      </p:sp>
    </p:spTree>
    <p:extLst>
      <p:ext uri="{BB962C8B-B14F-4D97-AF65-F5344CB8AC3E}">
        <p14:creationId xmlns:p14="http://schemas.microsoft.com/office/powerpoint/2010/main" val="4416149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C88ED9-95D9-68DD-3F63-52449C74BA86}"/>
              </a:ext>
            </a:extLst>
          </p:cNvPr>
          <p:cNvSpPr>
            <a:spLocks noGrp="1"/>
          </p:cNvSpPr>
          <p:nvPr>
            <p:ph type="title"/>
          </p:nvPr>
        </p:nvSpPr>
        <p:spPr/>
        <p:txBody>
          <a:bodyPr/>
          <a:lstStyle/>
          <a:p>
            <a:r>
              <a:rPr lang="de-DE" dirty="0"/>
              <a:t>OO vs. </a:t>
            </a:r>
            <a:r>
              <a:rPr lang="de-DE" dirty="0" err="1"/>
              <a:t>data-centric</a:t>
            </a:r>
            <a:endParaRPr lang="de-DE" dirty="0"/>
          </a:p>
        </p:txBody>
      </p:sp>
      <p:sp>
        <p:nvSpPr>
          <p:cNvPr id="3" name="Inhaltsplatzhalter 2">
            <a:extLst>
              <a:ext uri="{FF2B5EF4-FFF2-40B4-BE49-F238E27FC236}">
                <a16:creationId xmlns:a16="http://schemas.microsoft.com/office/drawing/2014/main" id="{0929B2A0-0B07-92EA-D074-E8DD1E03BE33}"/>
              </a:ext>
            </a:extLst>
          </p:cNvPr>
          <p:cNvSpPr>
            <a:spLocks noGrp="1"/>
          </p:cNvSpPr>
          <p:nvPr>
            <p:ph idx="1"/>
          </p:nvPr>
        </p:nvSpPr>
        <p:spPr/>
        <p:txBody>
          <a:bodyPr/>
          <a:lstStyle/>
          <a:p>
            <a:r>
              <a:rPr lang="de-DE" dirty="0"/>
              <a:t>Showcase OO</a:t>
            </a:r>
          </a:p>
        </p:txBody>
      </p:sp>
    </p:spTree>
    <p:extLst>
      <p:ext uri="{BB962C8B-B14F-4D97-AF65-F5344CB8AC3E}">
        <p14:creationId xmlns:p14="http://schemas.microsoft.com/office/powerpoint/2010/main" val="4548896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0F10-A129-D862-589C-A9A9ACAC7EE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193B1A8-A545-CB35-7DA9-E18A397D1553}"/>
              </a:ext>
            </a:extLst>
          </p:cNvPr>
          <p:cNvSpPr>
            <a:spLocks noGrp="1"/>
          </p:cNvSpPr>
          <p:nvPr>
            <p:ph type="title"/>
          </p:nvPr>
        </p:nvSpPr>
        <p:spPr/>
        <p:txBody>
          <a:bodyPr/>
          <a:lstStyle/>
          <a:p>
            <a:r>
              <a:rPr lang="de-DE" dirty="0"/>
              <a:t>Warum nicht weiter OO sondern </a:t>
            </a:r>
            <a:r>
              <a:rPr lang="de-DE" dirty="0" err="1"/>
              <a:t>data-centric</a:t>
            </a:r>
            <a:r>
              <a:rPr lang="de-DE" dirty="0"/>
              <a:t>?</a:t>
            </a:r>
          </a:p>
        </p:txBody>
      </p:sp>
      <p:sp>
        <p:nvSpPr>
          <p:cNvPr id="3" name="Inhaltsplatzhalter 2">
            <a:extLst>
              <a:ext uri="{FF2B5EF4-FFF2-40B4-BE49-F238E27FC236}">
                <a16:creationId xmlns:a16="http://schemas.microsoft.com/office/drawing/2014/main" id="{E3D7F3BB-9E46-D445-1CD4-7B89AEBC9E81}"/>
              </a:ext>
            </a:extLst>
          </p:cNvPr>
          <p:cNvSpPr>
            <a:spLocks noGrp="1"/>
          </p:cNvSpPr>
          <p:nvPr>
            <p:ph idx="1"/>
          </p:nvPr>
        </p:nvSpPr>
        <p:spPr/>
        <p:txBody>
          <a:bodyPr/>
          <a:lstStyle/>
          <a:p>
            <a:r>
              <a:rPr lang="de-DE" dirty="0"/>
              <a:t>In vielen Fällen könnte man die Logik genauso gut mit Vererbung und Polymorphie implementieren</a:t>
            </a:r>
          </a:p>
          <a:p>
            <a:r>
              <a:rPr lang="de-DE" dirty="0"/>
              <a:t>Trotzdem bietet Pattern </a:t>
            </a:r>
            <a:r>
              <a:rPr lang="de-DE" dirty="0" err="1"/>
              <a:t>Matching</a:t>
            </a:r>
            <a:r>
              <a:rPr lang="de-DE" dirty="0"/>
              <a:t> (insbesondere in Kombination mit </a:t>
            </a:r>
            <a:r>
              <a:rPr lang="de-DE" dirty="0" err="1"/>
              <a:t>sealed</a:t>
            </a:r>
            <a:r>
              <a:rPr lang="de-DE" dirty="0"/>
              <a:t> und </a:t>
            </a:r>
            <a:r>
              <a:rPr lang="de-DE" dirty="0" err="1"/>
              <a:t>record</a:t>
            </a:r>
            <a:r>
              <a:rPr lang="de-DE" dirty="0"/>
              <a:t>) für bestimmte Szenarien Vorteile: </a:t>
            </a:r>
          </a:p>
          <a:p>
            <a:pPr lvl="1"/>
            <a:r>
              <a:rPr lang="de-DE" dirty="0"/>
              <a:t>etwa bei datenzentrierten Strukturen, bei denen man möglichst wenig „Business-Logik“ in den Klassen selbst haben möchte,</a:t>
            </a:r>
          </a:p>
          <a:p>
            <a:pPr lvl="1"/>
            <a:r>
              <a:rPr lang="de-DE" dirty="0"/>
              <a:t>oder wenn man Klassen nicht ändern kann/darf.</a:t>
            </a:r>
          </a:p>
          <a:p>
            <a:r>
              <a:rPr lang="de-DE" dirty="0"/>
              <a:t>Ganz allgemein gilt: Ob man Polymorphie oder Pattern </a:t>
            </a:r>
            <a:r>
              <a:rPr lang="de-DE" dirty="0" err="1"/>
              <a:t>Matching</a:t>
            </a:r>
            <a:r>
              <a:rPr lang="de-DE" dirty="0"/>
              <a:t> verwendet, ist eine Gestaltungsfrage und hängt von den Anforderungen und dem Designstil (objektorientiert vs. algebraisch/funktional) ab.</a:t>
            </a:r>
          </a:p>
          <a:p>
            <a:r>
              <a:rPr lang="de-DE" dirty="0"/>
              <a:t>Oft kann man beides kombinieren.</a:t>
            </a:r>
          </a:p>
        </p:txBody>
      </p:sp>
    </p:spTree>
    <p:extLst>
      <p:ext uri="{BB962C8B-B14F-4D97-AF65-F5344CB8AC3E}">
        <p14:creationId xmlns:p14="http://schemas.microsoft.com/office/powerpoint/2010/main" val="31170844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5428D-DF19-3DBA-5616-9220BEF1C15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62FCA43-BCF8-E913-9AF4-2DD5B5899C4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4BBED4C-141A-6613-14C6-2A8B1516530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69B7249-5541-4CF2-CC0B-9F666AEED6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BEAAB72-4485-7D89-BDBA-3376CB6CA4D2}"/>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b="1" dirty="0"/>
              <a:t>Java 22</a:t>
            </a:r>
          </a:p>
          <a:p>
            <a:pPr lvl="1"/>
            <a:r>
              <a:rPr lang="de-DE" sz="3000" dirty="0"/>
              <a:t>Java 23</a:t>
            </a:r>
          </a:p>
          <a:p>
            <a:pPr lvl="1"/>
            <a:r>
              <a:rPr lang="de-DE" sz="3000" dirty="0"/>
              <a:t>Java 24+</a:t>
            </a:r>
          </a:p>
          <a:p>
            <a:r>
              <a:rPr lang="de-DE" sz="3200" dirty="0" err="1"/>
              <a:t>OpenRewrite</a:t>
            </a:r>
            <a:endParaRPr lang="de-DE" sz="3200" dirty="0"/>
          </a:p>
        </p:txBody>
      </p:sp>
    </p:spTree>
    <p:extLst>
      <p:ext uri="{BB962C8B-B14F-4D97-AF65-F5344CB8AC3E}">
        <p14:creationId xmlns:p14="http://schemas.microsoft.com/office/powerpoint/2010/main" val="15675043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13694-F07A-2514-A95B-3BBAB2F8DAA0}"/>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547F389-1C55-A964-CD3F-9E5C0CB849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EC49B3F3-63A4-B711-1C91-3EA9D570EB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80DE0B8-FEFE-AD8F-D84E-C391E5F4228C}"/>
              </a:ext>
            </a:extLst>
          </p:cNvPr>
          <p:cNvSpPr>
            <a:spLocks noGrp="1"/>
          </p:cNvSpPr>
          <p:nvPr>
            <p:ph type="title"/>
          </p:nvPr>
        </p:nvSpPr>
        <p:spPr>
          <a:xfrm>
            <a:off x="677334" y="609600"/>
            <a:ext cx="8596668" cy="882316"/>
          </a:xfrm>
        </p:spPr>
        <p:txBody>
          <a:bodyPr vert="horz"/>
          <a:lstStyle/>
          <a:p>
            <a:r>
              <a:rPr lang="de-DE" dirty="0"/>
              <a:t>Java 22 – 19.03.2024</a:t>
            </a:r>
          </a:p>
        </p:txBody>
      </p:sp>
      <p:sp>
        <p:nvSpPr>
          <p:cNvPr id="4" name="Textfeld 3">
            <a:extLst>
              <a:ext uri="{FF2B5EF4-FFF2-40B4-BE49-F238E27FC236}">
                <a16:creationId xmlns:a16="http://schemas.microsoft.com/office/drawing/2014/main" id="{60AD4552-D18D-5EEB-A2F9-0CBDC4F53C02}"/>
              </a:ext>
            </a:extLst>
          </p:cNvPr>
          <p:cNvSpPr txBox="1"/>
          <p:nvPr/>
        </p:nvSpPr>
        <p:spPr>
          <a:xfrm>
            <a:off x="720391" y="1491916"/>
            <a:ext cx="4740442" cy="3693319"/>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456: Unnamed Variables &amp; Patterns</a:t>
            </a:r>
          </a:p>
          <a:p>
            <a:pPr marL="285750" indent="-285750" algn="just">
              <a:buFont typeface="Arial" panose="020B0604020202020204" pitchFamily="34" charset="0"/>
              <a:buChar char="•"/>
            </a:pPr>
            <a:r>
              <a:rPr lang="en-US" b="0" i="0" dirty="0">
                <a:solidFill>
                  <a:srgbClr val="000000"/>
                </a:solidFill>
                <a:effectLst/>
                <a:latin typeface="inter-regular"/>
              </a:rPr>
              <a:t>JEP 454: Foreign Function &amp; Memory API</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423: Region Pinning for G1</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ACBF3E6-E1B9-F9C2-431C-FF35F4325CE8}"/>
              </a:ext>
            </a:extLst>
          </p:cNvPr>
          <p:cNvSpPr txBox="1"/>
          <p:nvPr/>
        </p:nvSpPr>
        <p:spPr>
          <a:xfrm>
            <a:off x="5460833" y="1491916"/>
            <a:ext cx="4838199" cy="618630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458: Launch Multi-File Source-Code Programs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JEP 447: Statements before super(…) (Preview)</a:t>
            </a:r>
          </a:p>
          <a:p>
            <a:pPr marL="285750" indent="-285750" algn="just">
              <a:buFont typeface="Arial" panose="020B0604020202020204" pitchFamily="34" charset="0"/>
              <a:buChar char="•"/>
            </a:pPr>
            <a:r>
              <a:rPr lang="en-US" dirty="0">
                <a:solidFill>
                  <a:srgbClr val="000000"/>
                </a:solidFill>
                <a:latin typeface="inter-regular"/>
              </a:rPr>
              <a:t>JEP 457: Class-File API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(Second Preview)</a:t>
            </a:r>
          </a:p>
          <a:p>
            <a:pPr marL="285750" indent="-285750" algn="just">
              <a:buFont typeface="Arial" panose="020B0604020202020204" pitchFamily="34" charset="0"/>
              <a:buChar char="•"/>
            </a:pPr>
            <a:r>
              <a:rPr lang="en-US" i="0" dirty="0">
                <a:solidFill>
                  <a:srgbClr val="000000"/>
                </a:solidFill>
                <a:effectLst/>
                <a:latin typeface="inter-regular"/>
              </a:rPr>
              <a:t>JEP 464: Scoped Values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460: Vector API (7. Incubator)</a:t>
            </a:r>
          </a:p>
          <a:p>
            <a:pPr marL="285750" indent="-285750" algn="just">
              <a:buFont typeface="Arial" panose="020B0604020202020204" pitchFamily="34" charset="0"/>
              <a:buChar char="•"/>
            </a:pPr>
            <a:r>
              <a:rPr lang="en-US" i="0" dirty="0">
                <a:solidFill>
                  <a:srgbClr val="000000"/>
                </a:solidFill>
                <a:effectLst/>
                <a:latin typeface="inter-regular"/>
              </a:rPr>
              <a:t>JEP 461: Stream Gatherers (Preview)</a:t>
            </a:r>
          </a:p>
          <a:p>
            <a:pPr marL="285750" indent="-285750">
              <a:buFont typeface="Arial" panose="020B0604020202020204" pitchFamily="34" charset="0"/>
              <a:buChar char="•"/>
            </a:pPr>
            <a:r>
              <a:rPr lang="en-US" i="0" dirty="0">
                <a:solidFill>
                  <a:srgbClr val="000000"/>
                </a:solidFill>
                <a:effectLst/>
                <a:latin typeface="inter-regular"/>
              </a:rPr>
              <a:t>JEP 462: Structured Concurrency (Second Preview)</a:t>
            </a:r>
          </a:p>
          <a:p>
            <a:pPr marL="285750" indent="-285750">
              <a:buFont typeface="Arial" panose="020B0604020202020204" pitchFamily="34" charset="0"/>
              <a:buChar char="•"/>
            </a:pPr>
            <a:r>
              <a:rPr lang="en-US" i="0" dirty="0">
                <a:solidFill>
                  <a:srgbClr val="000000"/>
                </a:solidFill>
                <a:effectLst/>
                <a:latin typeface="inter-regular"/>
              </a:rPr>
              <a:t>JEP 463: Implicitly Declared Classes and Instance Main Methods (Second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388357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2B8D8-9BAA-625E-3ED2-450B918C0D9D}"/>
              </a:ext>
            </a:extLst>
          </p:cNvPr>
          <p:cNvSpPr>
            <a:spLocks noGrp="1"/>
          </p:cNvSpPr>
          <p:nvPr>
            <p:ph type="title"/>
          </p:nvPr>
        </p:nvSpPr>
        <p:spPr/>
        <p:txBody>
          <a:bodyPr/>
          <a:lstStyle/>
          <a:p>
            <a:r>
              <a:rPr lang="en-US" sz="3200" dirty="0"/>
              <a:t>Java 22 - Unnamed Patterns and Variables</a:t>
            </a:r>
            <a:endParaRPr lang="de-DE" sz="3200" dirty="0"/>
          </a:p>
        </p:txBody>
      </p:sp>
      <p:sp>
        <p:nvSpPr>
          <p:cNvPr id="3" name="Inhaltsplatzhalter 2">
            <a:extLst>
              <a:ext uri="{FF2B5EF4-FFF2-40B4-BE49-F238E27FC236}">
                <a16:creationId xmlns:a16="http://schemas.microsoft.com/office/drawing/2014/main" id="{7B590218-5939-3B83-3A94-BE07EF354EE3}"/>
              </a:ext>
            </a:extLst>
          </p:cNvPr>
          <p:cNvSpPr>
            <a:spLocks noGrp="1"/>
          </p:cNvSpPr>
          <p:nvPr>
            <p:ph idx="1"/>
          </p:nvPr>
        </p:nvSpPr>
        <p:spPr/>
        <p:txBody>
          <a:bodyPr/>
          <a:lstStyle/>
          <a:p>
            <a:r>
              <a:rPr lang="de-DE" dirty="0"/>
              <a:t>Das letzte (?) feature im Großthema Pattern </a:t>
            </a:r>
            <a:r>
              <a:rPr lang="de-DE" dirty="0" err="1"/>
              <a:t>Matching</a:t>
            </a:r>
            <a:endParaRPr lang="de-DE" dirty="0"/>
          </a:p>
          <a:p>
            <a:r>
              <a:rPr lang="de-DE" dirty="0"/>
              <a:t>Auch hier allgemeiner Nutzen:</a:t>
            </a:r>
          </a:p>
          <a:p>
            <a:pPr lvl="1"/>
            <a:r>
              <a:rPr lang="de-DE" dirty="0"/>
              <a:t>Man kann jetzt ungenutzte Variablen, die man konstruktionsbedingt </a:t>
            </a:r>
            <a:r>
              <a:rPr lang="de-DE"/>
              <a:t>aber braucht, </a:t>
            </a:r>
            <a:r>
              <a:rPr lang="de-DE" dirty="0"/>
              <a:t>durch einen Unterstrich ersetzen</a:t>
            </a:r>
          </a:p>
          <a:p>
            <a:pPr lvl="1"/>
            <a:r>
              <a:rPr lang="de-DE" dirty="0"/>
              <a:t>Erstens muss man weniger schreiben und zweitens kann man so signalisieren, dass z.B. das ‚i‘ in der Schleife gar nicht gebraucht wird</a:t>
            </a:r>
          </a:p>
          <a:p>
            <a:r>
              <a:rPr lang="de-DE" dirty="0"/>
              <a:t>Und im Kontext von </a:t>
            </a:r>
            <a:r>
              <a:rPr lang="de-DE" dirty="0" err="1"/>
              <a:t>Record</a:t>
            </a:r>
            <a:r>
              <a:rPr lang="de-DE" dirty="0"/>
              <a:t> Patterns kann man es eben auch nutzen und die Attribute, die man schreiben muss, aber nicht braucht so ersetzen</a:t>
            </a:r>
          </a:p>
          <a:p>
            <a:r>
              <a:rPr lang="de-DE" dirty="0"/>
              <a:t>Ersetzt wird sowohl Name als auch Typ</a:t>
            </a:r>
          </a:p>
          <a:p>
            <a:r>
              <a:rPr lang="de-DE" dirty="0"/>
              <a:t>Außerdem kann man Variablen, auf die man nicht zugreifen möchte ebenfalls mit _ auszeichnen</a:t>
            </a:r>
          </a:p>
        </p:txBody>
      </p:sp>
    </p:spTree>
    <p:extLst>
      <p:ext uri="{BB962C8B-B14F-4D97-AF65-F5344CB8AC3E}">
        <p14:creationId xmlns:p14="http://schemas.microsoft.com/office/powerpoint/2010/main" val="1074899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sz="3600" dirty="0"/>
              <a:t>Unnamed Patterns and Variables</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de.zettsystems.java22.unnamed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34633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FB828-7928-F19E-625F-6F71785CE7E9}"/>
              </a:ext>
            </a:extLst>
          </p:cNvPr>
          <p:cNvSpPr>
            <a:spLocks noGrp="1"/>
          </p:cNvSpPr>
          <p:nvPr>
            <p:ph type="title"/>
          </p:nvPr>
        </p:nvSpPr>
        <p:spPr/>
        <p:txBody>
          <a:bodyPr/>
          <a:lstStyle/>
          <a:p>
            <a:r>
              <a:rPr lang="en-US" sz="3600" dirty="0"/>
              <a:t>Java 22 - </a:t>
            </a:r>
            <a:r>
              <a:rPr lang="de-DE" dirty="0" err="1"/>
              <a:t>Foreign</a:t>
            </a:r>
            <a:r>
              <a:rPr lang="de-DE" dirty="0"/>
              <a:t> </a:t>
            </a:r>
            <a:r>
              <a:rPr lang="de-DE" dirty="0" err="1"/>
              <a:t>Function</a:t>
            </a:r>
            <a:r>
              <a:rPr lang="de-DE" dirty="0"/>
              <a:t> &amp; Memory API</a:t>
            </a:r>
          </a:p>
        </p:txBody>
      </p:sp>
      <p:sp>
        <p:nvSpPr>
          <p:cNvPr id="3" name="Inhaltsplatzhalter 2">
            <a:extLst>
              <a:ext uri="{FF2B5EF4-FFF2-40B4-BE49-F238E27FC236}">
                <a16:creationId xmlns:a16="http://schemas.microsoft.com/office/drawing/2014/main" id="{277503DA-03D0-F0C2-8C40-CB0EE7F0C819}"/>
              </a:ext>
            </a:extLst>
          </p:cNvPr>
          <p:cNvSpPr>
            <a:spLocks noGrp="1"/>
          </p:cNvSpPr>
          <p:nvPr>
            <p:ph idx="1"/>
          </p:nvPr>
        </p:nvSpPr>
        <p:spPr/>
        <p:txBody>
          <a:bodyPr>
            <a:normAutofit fontScale="92500" lnSpcReduction="10000"/>
          </a:bodyPr>
          <a:lstStyle/>
          <a:p>
            <a:r>
              <a:rPr lang="de-DE" dirty="0"/>
              <a:t>Endlich fertig nachdem die ersten Sachen mit Java 14 gestartet sind:</a:t>
            </a:r>
          </a:p>
          <a:p>
            <a:pPr lvl="1"/>
            <a:r>
              <a:rPr lang="en-US" b="0" i="0" dirty="0">
                <a:solidFill>
                  <a:srgbClr val="222222"/>
                </a:solidFill>
                <a:effectLst/>
                <a:latin typeface="Open Sans" panose="020B0606030504020204" pitchFamily="34" charset="0"/>
              </a:rPr>
              <a:t>The so-called “Foreign Memory Access API” was presented in the incubator stage back in March 2020 in </a:t>
            </a:r>
            <a:r>
              <a:rPr lang="en-US" b="0" i="0" u="none" strike="noStrike" dirty="0">
                <a:solidFill>
                  <a:srgbClr val="1080B6"/>
                </a:solidFill>
                <a:effectLst/>
                <a:latin typeface="Open Sans" panose="020B0606030504020204" pitchFamily="34" charset="0"/>
                <a:hlinkClick r:id="rId2"/>
              </a:rPr>
              <a:t>Java 14</a:t>
            </a:r>
            <a:r>
              <a:rPr lang="en-US" b="0" i="0" dirty="0">
                <a:solidFill>
                  <a:srgbClr val="222222"/>
                </a:solidFill>
                <a:effectLst/>
                <a:latin typeface="Open Sans" panose="020B0606030504020204" pitchFamily="34" charset="0"/>
              </a:rPr>
              <a:t> </a:t>
            </a:r>
            <a:r>
              <a:rPr lang="en-US" b="0" i="0" u="none" strike="noStrike" dirty="0">
                <a:solidFill>
                  <a:srgbClr val="1080B6"/>
                </a:solidFill>
                <a:effectLst/>
                <a:latin typeface="Open Sans" panose="020B0606030504020204" pitchFamily="34" charset="0"/>
                <a:hlinkClick r:id="rId3"/>
              </a:rPr>
              <a:t>(JEP 370</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One year later, the “Foreign Linker API” was introduced in the incubator stage in </a:t>
            </a:r>
            <a:r>
              <a:rPr lang="en-US" b="0" i="0" u="none" strike="noStrike" dirty="0">
                <a:solidFill>
                  <a:srgbClr val="1080B6"/>
                </a:solidFill>
                <a:effectLst/>
                <a:latin typeface="Open Sans" panose="020B0606030504020204" pitchFamily="34" charset="0"/>
                <a:hlinkClick r:id="rId4"/>
              </a:rPr>
              <a:t>Java 16</a:t>
            </a:r>
            <a:r>
              <a:rPr lang="en-US" b="0" i="0" dirty="0">
                <a:solidFill>
                  <a:srgbClr val="222222"/>
                </a:solidFill>
                <a:effectLst/>
                <a:latin typeface="Open Sans" panose="020B0606030504020204" pitchFamily="34" charset="0"/>
              </a:rPr>
              <a:t> </a:t>
            </a:r>
            <a:r>
              <a:rPr lang="en-US" b="0" i="0" u="none" strike="noStrike" dirty="0">
                <a:solidFill>
                  <a:srgbClr val="1080B6"/>
                </a:solidFill>
                <a:effectLst/>
                <a:latin typeface="Open Sans" panose="020B0606030504020204" pitchFamily="34" charset="0"/>
                <a:hlinkClick r:id="rId5"/>
              </a:rPr>
              <a:t>(JEP 389</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6"/>
              </a:rPr>
              <a:t>Java 17</a:t>
            </a:r>
            <a:r>
              <a:rPr lang="en-US" b="0" i="0" dirty="0">
                <a:solidFill>
                  <a:srgbClr val="222222"/>
                </a:solidFill>
                <a:effectLst/>
                <a:latin typeface="Open Sans" panose="020B0606030504020204" pitchFamily="34" charset="0"/>
              </a:rPr>
              <a:t>, the two APIs were merged into the “Foreign Function &amp; Memory API,” and this unified API was presented once again as an incubator version </a:t>
            </a:r>
            <a:r>
              <a:rPr lang="en-US" b="0" i="0" u="none" strike="noStrike" dirty="0">
                <a:solidFill>
                  <a:srgbClr val="1080B6"/>
                </a:solidFill>
                <a:effectLst/>
                <a:latin typeface="Open Sans" panose="020B0606030504020204" pitchFamily="34" charset="0"/>
                <a:hlinkClick r:id="rId7"/>
              </a:rPr>
              <a:t>(JEP 412</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8"/>
              </a:rPr>
              <a:t>Java 19</a:t>
            </a:r>
            <a:r>
              <a:rPr lang="en-US" b="0" i="0" dirty="0">
                <a:solidFill>
                  <a:srgbClr val="222222"/>
                </a:solidFill>
                <a:effectLst/>
                <a:latin typeface="Open Sans" panose="020B0606030504020204" pitchFamily="34" charset="0"/>
              </a:rPr>
              <a:t>, the FFM API was promoted to the preview stage </a:t>
            </a:r>
            <a:r>
              <a:rPr lang="en-US" b="0" i="0" u="none" strike="noStrike" dirty="0">
                <a:solidFill>
                  <a:srgbClr val="1080B6"/>
                </a:solidFill>
                <a:effectLst/>
                <a:latin typeface="Open Sans" panose="020B0606030504020204" pitchFamily="34" charset="0"/>
                <a:hlinkClick r:id="rId9"/>
              </a:rPr>
              <a:t>(JEP 424</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10"/>
              </a:rPr>
              <a:t>Java 22</a:t>
            </a:r>
            <a:r>
              <a:rPr lang="en-US" b="0" i="0" dirty="0">
                <a:solidFill>
                  <a:srgbClr val="222222"/>
                </a:solidFill>
                <a:effectLst/>
                <a:latin typeface="Open Sans" panose="020B0606030504020204" pitchFamily="34" charset="0"/>
              </a:rPr>
              <a:t>, the API was declared ready for production and finalized in March 2024 after a long development and maturation period </a:t>
            </a:r>
            <a:r>
              <a:rPr lang="en-US" b="0" i="0" u="none" strike="noStrike" dirty="0">
                <a:solidFill>
                  <a:srgbClr val="1080B6"/>
                </a:solidFill>
                <a:effectLst/>
                <a:latin typeface="Open Sans" panose="020B0606030504020204" pitchFamily="34" charset="0"/>
                <a:hlinkClick r:id="rId11"/>
              </a:rPr>
              <a:t>(JEP 454</a:t>
            </a:r>
            <a:r>
              <a:rPr lang="en-US" b="0" i="0" dirty="0">
                <a:solidFill>
                  <a:srgbClr val="222222"/>
                </a:solidFill>
                <a:effectLst/>
                <a:latin typeface="Open Sans" panose="020B0606030504020204" pitchFamily="34" charset="0"/>
              </a:rPr>
              <a:t>).</a:t>
            </a:r>
          </a:p>
          <a:p>
            <a:pPr lvl="1"/>
            <a:endParaRPr lang="de-DE" dirty="0"/>
          </a:p>
          <a:p>
            <a:r>
              <a:rPr lang="de-DE" dirty="0"/>
              <a:t>Kurz gesagt: die bessere Alternative, um Code/Bibliotheken außerhalb der JVM anzusprechen</a:t>
            </a:r>
          </a:p>
        </p:txBody>
      </p:sp>
    </p:spTree>
    <p:extLst>
      <p:ext uri="{BB962C8B-B14F-4D97-AF65-F5344CB8AC3E}">
        <p14:creationId xmlns:p14="http://schemas.microsoft.com/office/powerpoint/2010/main" val="6450324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FB828-7928-F19E-625F-6F71785CE7E9}"/>
              </a:ext>
            </a:extLst>
          </p:cNvPr>
          <p:cNvSpPr>
            <a:spLocks noGrp="1"/>
          </p:cNvSpPr>
          <p:nvPr>
            <p:ph type="title"/>
          </p:nvPr>
        </p:nvSpPr>
        <p:spPr/>
        <p:txBody>
          <a:bodyPr/>
          <a:lstStyle/>
          <a:p>
            <a:r>
              <a:rPr lang="en-US" sz="3600" dirty="0"/>
              <a:t>Java 22 - </a:t>
            </a:r>
            <a:r>
              <a:rPr lang="de-DE" dirty="0"/>
              <a:t>Launch Multi-File Source-Code </a:t>
            </a:r>
            <a:r>
              <a:rPr lang="de-DE" dirty="0" err="1"/>
              <a:t>Programs</a:t>
            </a:r>
            <a:endParaRPr lang="de-DE" dirty="0"/>
          </a:p>
        </p:txBody>
      </p:sp>
      <p:sp>
        <p:nvSpPr>
          <p:cNvPr id="3" name="Inhaltsplatzhalter 2">
            <a:extLst>
              <a:ext uri="{FF2B5EF4-FFF2-40B4-BE49-F238E27FC236}">
                <a16:creationId xmlns:a16="http://schemas.microsoft.com/office/drawing/2014/main" id="{277503DA-03D0-F0C2-8C40-CB0EE7F0C819}"/>
              </a:ext>
            </a:extLst>
          </p:cNvPr>
          <p:cNvSpPr>
            <a:spLocks noGrp="1"/>
          </p:cNvSpPr>
          <p:nvPr>
            <p:ph idx="1"/>
          </p:nvPr>
        </p:nvSpPr>
        <p:spPr/>
        <p:txBody>
          <a:bodyPr/>
          <a:lstStyle/>
          <a:p>
            <a:r>
              <a:rPr lang="de-DE" dirty="0"/>
              <a:t>Schon seit Java 11 braucht man 1-Datei Java Programme nicht mehr zuerst kompilieren, sondern kann sie direkt mit </a:t>
            </a:r>
            <a:r>
              <a:rPr lang="de-DE" dirty="0" err="1"/>
              <a:t>java</a:t>
            </a:r>
            <a:r>
              <a:rPr lang="de-DE" dirty="0"/>
              <a:t> Name.java starten</a:t>
            </a:r>
          </a:p>
          <a:p>
            <a:pPr lvl="1"/>
            <a:r>
              <a:rPr lang="de-DE" dirty="0"/>
              <a:t>Diese werden dann on-</a:t>
            </a:r>
            <a:r>
              <a:rPr lang="de-DE" dirty="0" err="1"/>
              <a:t>the</a:t>
            </a:r>
            <a:r>
              <a:rPr lang="de-DE" dirty="0"/>
              <a:t>-</a:t>
            </a:r>
            <a:r>
              <a:rPr lang="de-DE" dirty="0" err="1"/>
              <a:t>fly</a:t>
            </a:r>
            <a:r>
              <a:rPr lang="de-DE" dirty="0"/>
              <a:t> kompiliert</a:t>
            </a:r>
          </a:p>
          <a:p>
            <a:r>
              <a:rPr lang="de-DE" dirty="0"/>
              <a:t>Mit Java 22 wird dies nun auf mehrere Dateien ausgedehnt. </a:t>
            </a:r>
          </a:p>
          <a:p>
            <a:r>
              <a:rPr lang="de-DE" dirty="0"/>
              <a:t>Wenn man die Datei mit der Main-Klasse startet und diese referenziert weitere, werden diese mit kompiliert</a:t>
            </a:r>
          </a:p>
          <a:p>
            <a:r>
              <a:rPr lang="de-DE" dirty="0"/>
              <a:t>Insgesamt hilft das dabei, Programmieranfängern den Zugang zu Java zu erleichtern, da man das Thema kompilieren schieben kann und nicht gleich am Anfang behandeln muss</a:t>
            </a:r>
          </a:p>
        </p:txBody>
      </p:sp>
    </p:spTree>
    <p:extLst>
      <p:ext uri="{BB962C8B-B14F-4D97-AF65-F5344CB8AC3E}">
        <p14:creationId xmlns:p14="http://schemas.microsoft.com/office/powerpoint/2010/main" val="31820164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fontScale="90000"/>
          </a:bodyPr>
          <a:lstStyle/>
          <a:p>
            <a:r>
              <a:rPr lang="de-DE" dirty="0"/>
              <a:t>Launch Multi-File Source-Code </a:t>
            </a:r>
            <a:r>
              <a:rPr lang="de-DE" dirty="0" err="1"/>
              <a:t>Programs</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1477328"/>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de.zettsystems.java22.multfiles</a:t>
            </a:r>
            <a:endParaRPr lang="de-DE" dirty="0">
              <a:solidFill>
                <a:srgbClr val="000000"/>
              </a:solidFill>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Java 23 in den Path!</a:t>
            </a:r>
          </a:p>
          <a:p>
            <a:pPr marL="285750" indent="-285750" algn="just">
              <a:buFont typeface="Arial" panose="020B0604020202020204" pitchFamily="34" charset="0"/>
              <a:buChar char="•"/>
            </a:pPr>
            <a:r>
              <a:rPr lang="de-DE" b="0" i="0" dirty="0">
                <a:solidFill>
                  <a:srgbClr val="000000"/>
                </a:solidFill>
                <a:effectLst/>
                <a:latin typeface="inter-regular"/>
              </a:rPr>
              <a:t>Java Prog.java</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3535740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38000-9087-DB47-8808-535518E6BFC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6F241C8-0400-04BC-CE48-D7BA56E9A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62FCA43-BCF8-E913-9AF4-2DD5B5899C4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0782A0E-D663-EA52-E85A-094C9A26FAF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EB2131E-4ED3-50C9-D3AE-89450BB56E1E}"/>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dirty="0"/>
              <a:t>Java 22</a:t>
            </a:r>
          </a:p>
          <a:p>
            <a:pPr lvl="1"/>
            <a:r>
              <a:rPr lang="de-DE" sz="3000" b="1" dirty="0"/>
              <a:t>Java 23</a:t>
            </a:r>
          </a:p>
          <a:p>
            <a:pPr lvl="1"/>
            <a:r>
              <a:rPr lang="de-DE" sz="3000" dirty="0"/>
              <a:t>Java 24+</a:t>
            </a:r>
          </a:p>
          <a:p>
            <a:r>
              <a:rPr lang="de-DE" sz="3200" dirty="0" err="1"/>
              <a:t>OpenRewrite</a:t>
            </a:r>
            <a:endParaRPr lang="de-DE" sz="3200" dirty="0"/>
          </a:p>
        </p:txBody>
      </p:sp>
    </p:spTree>
    <p:extLst>
      <p:ext uri="{BB962C8B-B14F-4D97-AF65-F5344CB8AC3E}">
        <p14:creationId xmlns:p14="http://schemas.microsoft.com/office/powerpoint/2010/main" val="7583271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38FBE-42AC-7434-753F-635F0F34F20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3507DAA-ADBC-4D20-117F-353B7248C99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6547F389-1C55-A964-CD3F-9E5C0CB8496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021D3E-E8AF-8409-95AC-2FF2AB0A0E06}"/>
              </a:ext>
            </a:extLst>
          </p:cNvPr>
          <p:cNvSpPr>
            <a:spLocks noGrp="1"/>
          </p:cNvSpPr>
          <p:nvPr>
            <p:ph type="title"/>
          </p:nvPr>
        </p:nvSpPr>
        <p:spPr>
          <a:xfrm>
            <a:off x="677334" y="609600"/>
            <a:ext cx="8596668" cy="882316"/>
          </a:xfrm>
        </p:spPr>
        <p:txBody>
          <a:bodyPr vert="horz"/>
          <a:lstStyle/>
          <a:p>
            <a:r>
              <a:rPr lang="de-DE" dirty="0"/>
              <a:t>Java 23 – 17.09.2024</a:t>
            </a:r>
          </a:p>
        </p:txBody>
      </p:sp>
      <p:sp>
        <p:nvSpPr>
          <p:cNvPr id="4" name="Textfeld 3">
            <a:extLst>
              <a:ext uri="{FF2B5EF4-FFF2-40B4-BE49-F238E27FC236}">
                <a16:creationId xmlns:a16="http://schemas.microsoft.com/office/drawing/2014/main" id="{C6EE4516-9464-5034-B069-AAE6C2A40809}"/>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474: ZGC: Generational Mode by Default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B024701-5D0C-BCCD-8D38-5F3DF75355CB}"/>
              </a:ext>
            </a:extLst>
          </p:cNvPr>
          <p:cNvSpPr txBox="1"/>
          <p:nvPr/>
        </p:nvSpPr>
        <p:spPr>
          <a:xfrm>
            <a:off x="5460833" y="1491916"/>
            <a:ext cx="4838199" cy="230832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467: Markdown Documentation Comments</a:t>
            </a:r>
          </a:p>
          <a:p>
            <a:pPr marL="285750" indent="-285750" algn="just">
              <a:buFont typeface="Arial" panose="020B0604020202020204" pitchFamily="34" charset="0"/>
              <a:buChar char="•"/>
            </a:pPr>
            <a:r>
              <a:rPr lang="en-US" dirty="0">
                <a:solidFill>
                  <a:srgbClr val="000000"/>
                </a:solidFill>
                <a:latin typeface="inter-regular"/>
              </a:rPr>
              <a:t>JEP 471: Deprecate the Memory-Access Methods in </a:t>
            </a:r>
            <a:r>
              <a:rPr lang="en-US" dirty="0" err="1">
                <a:solidFill>
                  <a:srgbClr val="000000"/>
                </a:solidFill>
                <a:latin typeface="inter-regular"/>
              </a:rPr>
              <a:t>sun.misc.Unsafe</a:t>
            </a:r>
            <a:r>
              <a:rPr lang="en-US" dirty="0">
                <a:solidFill>
                  <a:srgbClr val="000000"/>
                </a:solidFill>
                <a:latin typeface="inter-regular"/>
              </a:rPr>
              <a:t> for Removal</a:t>
            </a:r>
          </a:p>
          <a:p>
            <a:pPr marL="285750" indent="-285750" algn="just">
              <a:buFont typeface="Arial" panose="020B0604020202020204" pitchFamily="34" charset="0"/>
              <a:buChar char="•"/>
            </a:pPr>
            <a:endParaRPr lang="en-US" dirty="0">
              <a:solidFill>
                <a:srgbClr val="000000"/>
              </a:solidFill>
              <a:latin typeface="inter-regular"/>
            </a:endParaRPr>
          </a:p>
        </p:txBody>
      </p:sp>
      <p:sp>
        <p:nvSpPr>
          <p:cNvPr id="7" name="Textfeld 6">
            <a:extLst>
              <a:ext uri="{FF2B5EF4-FFF2-40B4-BE49-F238E27FC236}">
                <a16:creationId xmlns:a16="http://schemas.microsoft.com/office/drawing/2014/main" id="{6272A41F-FE73-8543-71A7-BED4379CC516}"/>
              </a:ext>
            </a:extLst>
          </p:cNvPr>
          <p:cNvSpPr txBox="1"/>
          <p:nvPr/>
        </p:nvSpPr>
        <p:spPr>
          <a:xfrm>
            <a:off x="720391" y="4569406"/>
            <a:ext cx="4932923" cy="2862322"/>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JEP 455: Primitive Types in Patterns, </a:t>
            </a:r>
            <a:r>
              <a:rPr lang="en-US" dirty="0" err="1">
                <a:solidFill>
                  <a:srgbClr val="000000"/>
                </a:solidFill>
                <a:latin typeface="inter-regular"/>
              </a:rPr>
              <a:t>instanceof</a:t>
            </a:r>
            <a:r>
              <a:rPr lang="en-US" dirty="0">
                <a:solidFill>
                  <a:srgbClr val="000000"/>
                </a:solidFill>
                <a:latin typeface="inter-regular"/>
              </a:rPr>
              <a:t>, and switch (Preview)</a:t>
            </a:r>
          </a:p>
          <a:p>
            <a:pPr marL="285750" indent="-285750" algn="just">
              <a:buFont typeface="Arial" panose="020B0604020202020204" pitchFamily="34" charset="0"/>
              <a:buChar char="•"/>
            </a:pPr>
            <a:r>
              <a:rPr lang="en-US" dirty="0">
                <a:solidFill>
                  <a:srgbClr val="000000"/>
                </a:solidFill>
                <a:latin typeface="inter-regular"/>
              </a:rPr>
              <a:t>JEP 466: Class-File API (Second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(Second Preview)</a:t>
            </a:r>
          </a:p>
          <a:p>
            <a:pPr marL="285750" indent="-285750" algn="just">
              <a:buFont typeface="Arial" panose="020B0604020202020204" pitchFamily="34" charset="0"/>
              <a:buChar char="•"/>
            </a:pPr>
            <a:r>
              <a:rPr lang="en-US" i="0" dirty="0">
                <a:solidFill>
                  <a:srgbClr val="000000"/>
                </a:solidFill>
                <a:effectLst/>
                <a:latin typeface="inter-regular"/>
              </a:rPr>
              <a:t>JEP 481: Scoped Values (3rd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
        <p:nvSpPr>
          <p:cNvPr id="8" name="Textfeld 7">
            <a:extLst>
              <a:ext uri="{FF2B5EF4-FFF2-40B4-BE49-F238E27FC236}">
                <a16:creationId xmlns:a16="http://schemas.microsoft.com/office/drawing/2014/main" id="{5B19DB49-8BA7-103F-5C27-BEA9D987F9D6}"/>
              </a:ext>
            </a:extLst>
          </p:cNvPr>
          <p:cNvSpPr txBox="1"/>
          <p:nvPr/>
        </p:nvSpPr>
        <p:spPr>
          <a:xfrm>
            <a:off x="5568042" y="4682556"/>
            <a:ext cx="6099628" cy="2862322"/>
          </a:xfrm>
          <a:prstGeom prst="rect">
            <a:avLst/>
          </a:prstGeom>
          <a:noFill/>
        </p:spPr>
        <p:txBody>
          <a:bodyPr wrap="square">
            <a:spAutoFit/>
          </a:bodyPr>
          <a:lstStyle/>
          <a:p>
            <a:pPr marL="285750" indent="-285750" algn="just">
              <a:buFont typeface="Arial" panose="020B0604020202020204" pitchFamily="34" charset="0"/>
              <a:buChar char="•"/>
            </a:pPr>
            <a:r>
              <a:rPr lang="en-US" i="0" dirty="0">
                <a:solidFill>
                  <a:srgbClr val="000000"/>
                </a:solidFill>
                <a:effectLst/>
                <a:latin typeface="inter-regular"/>
              </a:rPr>
              <a:t>JEP 469: Vector API (8th Incubator)</a:t>
            </a:r>
          </a:p>
          <a:p>
            <a:pPr marL="285750" indent="-285750" algn="just">
              <a:buFont typeface="Arial" panose="020B0604020202020204" pitchFamily="34" charset="0"/>
              <a:buChar char="•"/>
            </a:pPr>
            <a:r>
              <a:rPr lang="en-US" i="0" dirty="0">
                <a:solidFill>
                  <a:srgbClr val="000000"/>
                </a:solidFill>
                <a:effectLst/>
                <a:latin typeface="inter-regular"/>
              </a:rPr>
              <a:t>JEP 473: Stream Gatherers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buFont typeface="Arial" panose="020B0604020202020204" pitchFamily="34" charset="0"/>
              <a:buChar char="•"/>
            </a:pPr>
            <a:r>
              <a:rPr lang="en-US" i="0" dirty="0">
                <a:solidFill>
                  <a:srgbClr val="000000"/>
                </a:solidFill>
                <a:effectLst/>
                <a:latin typeface="inter-regular"/>
              </a:rPr>
              <a:t>JEP 480: Structured Concurrency (</a:t>
            </a:r>
            <a:r>
              <a:rPr lang="en-US" dirty="0">
                <a:solidFill>
                  <a:srgbClr val="000000"/>
                </a:solidFill>
                <a:latin typeface="inter-regular"/>
              </a:rPr>
              <a:t>3rd</a:t>
            </a:r>
            <a:r>
              <a:rPr lang="en-US" i="0" dirty="0">
                <a:solidFill>
                  <a:srgbClr val="000000"/>
                </a:solidFill>
                <a:effectLst/>
                <a:latin typeface="inter-regular"/>
              </a:rPr>
              <a:t> Preview)</a:t>
            </a:r>
          </a:p>
          <a:p>
            <a:pPr marL="285750" indent="-285750">
              <a:buFont typeface="Arial" panose="020B0604020202020204" pitchFamily="34" charset="0"/>
              <a:buChar char="•"/>
            </a:pPr>
            <a:r>
              <a:rPr lang="en-US" i="0" dirty="0">
                <a:solidFill>
                  <a:srgbClr val="000000"/>
                </a:solidFill>
                <a:effectLst/>
                <a:latin typeface="inter-regular"/>
              </a:rPr>
              <a:t>JEP 477: Implicitly Declared Classes and Instance Main Methods (3rd Preview)</a:t>
            </a:r>
          </a:p>
          <a:p>
            <a:pPr marL="285750" indent="-285750">
              <a:buFont typeface="Arial" panose="020B0604020202020204" pitchFamily="34" charset="0"/>
              <a:buChar char="•"/>
            </a:pPr>
            <a:r>
              <a:rPr lang="en-US" i="0" dirty="0">
                <a:solidFill>
                  <a:srgbClr val="000000"/>
                </a:solidFill>
                <a:effectLst/>
                <a:latin typeface="inter-regular"/>
              </a:rPr>
              <a:t>JEP 476: Module Import Declarations (Preview)</a:t>
            </a:r>
          </a:p>
          <a:p>
            <a:pPr marL="285750" indent="-285750">
              <a:buFont typeface="Arial" panose="020B0604020202020204" pitchFamily="34" charset="0"/>
              <a:buChar char="•"/>
            </a:pPr>
            <a:r>
              <a:rPr lang="en-US" i="0" dirty="0">
                <a:solidFill>
                  <a:srgbClr val="000000"/>
                </a:solidFill>
                <a:effectLst/>
                <a:latin typeface="inter-regular"/>
              </a:rPr>
              <a:t>JEP 482: Flexible Constructor Bodies (Second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308407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309C2-6A3D-6CBF-EB51-30C2A82572BA}"/>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0CC609C-5FA8-16B1-A5A4-2B0EE04E02B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6F241C8-0400-04BC-CE48-D7BA56E9A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8A50892-AE3E-70E5-C1B6-F681572ACA7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38937D6-7369-A840-72F2-7FE282716229}"/>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dirty="0"/>
              <a:t>Java 22</a:t>
            </a:r>
          </a:p>
          <a:p>
            <a:pPr lvl="1"/>
            <a:r>
              <a:rPr lang="de-DE" sz="3000" dirty="0"/>
              <a:t>Java 23</a:t>
            </a:r>
          </a:p>
          <a:p>
            <a:pPr lvl="1"/>
            <a:r>
              <a:rPr lang="de-DE" sz="3000" b="1" dirty="0"/>
              <a:t>Java 24+</a:t>
            </a:r>
          </a:p>
          <a:p>
            <a:r>
              <a:rPr lang="de-DE" sz="3200" dirty="0" err="1"/>
              <a:t>OpenRewrite</a:t>
            </a:r>
            <a:endParaRPr lang="de-DE" sz="3200" dirty="0"/>
          </a:p>
        </p:txBody>
      </p:sp>
    </p:spTree>
    <p:extLst>
      <p:ext uri="{BB962C8B-B14F-4D97-AF65-F5344CB8AC3E}">
        <p14:creationId xmlns:p14="http://schemas.microsoft.com/office/powerpoint/2010/main" val="34939296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E9E83-2542-81A2-C4DA-877667799FC5}"/>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B74EB2E-5336-C985-5E64-0F7F216C9B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D3507DAA-ADBC-4D20-117F-353B7248C99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41E0C4C-0E9E-A1D7-6571-0D0FDE4D0F06}"/>
              </a:ext>
            </a:extLst>
          </p:cNvPr>
          <p:cNvSpPr>
            <a:spLocks noGrp="1"/>
          </p:cNvSpPr>
          <p:nvPr>
            <p:ph type="title"/>
          </p:nvPr>
        </p:nvSpPr>
        <p:spPr>
          <a:xfrm>
            <a:off x="677334" y="609600"/>
            <a:ext cx="8596668" cy="882316"/>
          </a:xfrm>
        </p:spPr>
        <p:txBody>
          <a:bodyPr vert="horz"/>
          <a:lstStyle/>
          <a:p>
            <a:r>
              <a:rPr lang="de-DE" dirty="0"/>
              <a:t>Java 24 – 18.03.2025</a:t>
            </a:r>
          </a:p>
        </p:txBody>
      </p:sp>
      <p:sp>
        <p:nvSpPr>
          <p:cNvPr id="4" name="Textfeld 3">
            <a:extLst>
              <a:ext uri="{FF2B5EF4-FFF2-40B4-BE49-F238E27FC236}">
                <a16:creationId xmlns:a16="http://schemas.microsoft.com/office/drawing/2014/main" id="{B4740DD0-F2B7-8F30-6D71-BAFEC8DBE0C5}"/>
              </a:ext>
            </a:extLst>
          </p:cNvPr>
          <p:cNvSpPr txBox="1"/>
          <p:nvPr/>
        </p:nvSpPr>
        <p:spPr>
          <a:xfrm>
            <a:off x="720391" y="1491916"/>
            <a:ext cx="4740442" cy="4524315"/>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dirty="0"/>
              <a:t>JEP 484: Class-File API</a:t>
            </a:r>
          </a:p>
          <a:p>
            <a:pPr marL="285750" indent="-285750" algn="just">
              <a:buFont typeface="Arial" panose="020B0604020202020204" pitchFamily="34" charset="0"/>
              <a:buChar char="•"/>
            </a:pPr>
            <a:r>
              <a:rPr lang="de-DE" dirty="0"/>
              <a:t>JEP 485: Stream </a:t>
            </a:r>
            <a:r>
              <a:rPr lang="de-DE" dirty="0" err="1"/>
              <a:t>Gatherers</a:t>
            </a:r>
            <a:endParaRPr lang="de-DE" dirty="0"/>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474: ZGC: Generational Mode by Default</a:t>
            </a:r>
          </a:p>
          <a:p>
            <a:pPr marL="285750" indent="-285750" algn="just">
              <a:buFont typeface="Arial" panose="020B0604020202020204" pitchFamily="34" charset="0"/>
              <a:buChar char="•"/>
            </a:pPr>
            <a:r>
              <a:rPr lang="en-US" b="0" i="0" dirty="0">
                <a:solidFill>
                  <a:srgbClr val="000000"/>
                </a:solidFill>
                <a:effectLst/>
                <a:latin typeface="inter-regular"/>
              </a:rPr>
              <a:t>JEP 491: Synchronize Virtual Threads Without Pinning </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CF7CFFD5-6951-4FBD-1EA0-7FB2E3B07791}"/>
              </a:ext>
            </a:extLst>
          </p:cNvPr>
          <p:cNvSpPr txBox="1"/>
          <p:nvPr/>
        </p:nvSpPr>
        <p:spPr>
          <a:xfrm>
            <a:off x="5460833" y="1491916"/>
            <a:ext cx="4838199" cy="120032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a:t>
            </a:r>
          </a:p>
        </p:txBody>
      </p:sp>
      <p:sp>
        <p:nvSpPr>
          <p:cNvPr id="7" name="Textfeld 6">
            <a:extLst>
              <a:ext uri="{FF2B5EF4-FFF2-40B4-BE49-F238E27FC236}">
                <a16:creationId xmlns:a16="http://schemas.microsoft.com/office/drawing/2014/main" id="{B0E9D009-DAC7-FEA6-17EB-D3611B4E1535}"/>
              </a:ext>
            </a:extLst>
          </p:cNvPr>
          <p:cNvSpPr txBox="1"/>
          <p:nvPr/>
        </p:nvSpPr>
        <p:spPr>
          <a:xfrm>
            <a:off x="5460833" y="3800240"/>
            <a:ext cx="4932923" cy="2031325"/>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Fortsetzung</a:t>
            </a:r>
            <a:r>
              <a:rPr lang="en-US" dirty="0">
                <a:solidFill>
                  <a:srgbClr val="000000"/>
                </a:solidFill>
                <a:latin typeface="inter-regular"/>
              </a:rPr>
              <a:t> der 23er </a:t>
            </a:r>
            <a:r>
              <a:rPr lang="en-US" dirty="0" err="1">
                <a:solidFill>
                  <a:srgbClr val="000000"/>
                </a:solidFill>
                <a:latin typeface="inter-regular"/>
              </a:rPr>
              <a:t>Themen</a:t>
            </a:r>
            <a:endParaRPr lang="en-US" dirty="0">
              <a:solidFill>
                <a:srgbClr val="000000"/>
              </a:solidFill>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478: Key Derivation Function API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9695248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CD1DD-8F7F-5B41-5D0F-51EEB7817785}"/>
              </a:ext>
            </a:extLst>
          </p:cNvPr>
          <p:cNvSpPr>
            <a:spLocks noGrp="1"/>
          </p:cNvSpPr>
          <p:nvPr>
            <p:ph type="title"/>
          </p:nvPr>
        </p:nvSpPr>
        <p:spPr/>
        <p:txBody>
          <a:bodyPr/>
          <a:lstStyle/>
          <a:p>
            <a:r>
              <a:rPr lang="en-US" sz="3600" dirty="0"/>
              <a:t>Java 24 - Stream Gatherers</a:t>
            </a:r>
            <a:endParaRPr lang="de-DE" dirty="0"/>
          </a:p>
        </p:txBody>
      </p:sp>
      <p:sp>
        <p:nvSpPr>
          <p:cNvPr id="3" name="Inhaltsplatzhalter 2">
            <a:extLst>
              <a:ext uri="{FF2B5EF4-FFF2-40B4-BE49-F238E27FC236}">
                <a16:creationId xmlns:a16="http://schemas.microsoft.com/office/drawing/2014/main" id="{E2C2DABB-EC38-38C5-F979-DE04529E9F81}"/>
              </a:ext>
            </a:extLst>
          </p:cNvPr>
          <p:cNvSpPr>
            <a:spLocks noGrp="1"/>
          </p:cNvSpPr>
          <p:nvPr>
            <p:ph idx="1"/>
          </p:nvPr>
        </p:nvSpPr>
        <p:spPr/>
        <p:txBody>
          <a:bodyPr/>
          <a:lstStyle/>
          <a:p>
            <a:r>
              <a:rPr lang="de-DE" dirty="0"/>
              <a:t>Eine </a:t>
            </a:r>
            <a:r>
              <a:rPr lang="de-DE" dirty="0" err="1"/>
              <a:t>Api</a:t>
            </a:r>
            <a:r>
              <a:rPr lang="de-DE" dirty="0"/>
              <a:t> um eigene intermediate </a:t>
            </a:r>
            <a:r>
              <a:rPr lang="de-DE" dirty="0" err="1"/>
              <a:t>Operations</a:t>
            </a:r>
            <a:r>
              <a:rPr lang="de-DE" dirty="0"/>
              <a:t> für Streams zu schreiben</a:t>
            </a:r>
          </a:p>
          <a:p>
            <a:r>
              <a:rPr lang="de-DE" dirty="0"/>
              <a:t>Werden mit der Methode </a:t>
            </a:r>
            <a:r>
              <a:rPr lang="de-DE" dirty="0" err="1"/>
              <a:t>gather</a:t>
            </a:r>
            <a:r>
              <a:rPr lang="de-DE" dirty="0"/>
              <a:t>(</a:t>
            </a:r>
            <a:r>
              <a:rPr lang="de-DE" dirty="0" err="1"/>
              <a:t>Gatherer</a:t>
            </a:r>
            <a:r>
              <a:rPr lang="de-DE" dirty="0"/>
              <a:t> </a:t>
            </a:r>
            <a:r>
              <a:rPr lang="de-DE" dirty="0" err="1"/>
              <a:t>gatherer</a:t>
            </a:r>
            <a:r>
              <a:rPr lang="de-DE" dirty="0"/>
              <a:t>) in den Stream eingebunden</a:t>
            </a:r>
          </a:p>
          <a:p>
            <a:r>
              <a:rPr lang="de-DE" dirty="0"/>
              <a:t>Gibt einige vorgefertigte im </a:t>
            </a:r>
            <a:r>
              <a:rPr lang="de-DE" dirty="0" err="1"/>
              <a:t>jdk</a:t>
            </a:r>
            <a:r>
              <a:rPr lang="de-DE" dirty="0"/>
              <a:t> und man kann </a:t>
            </a:r>
            <a:r>
              <a:rPr lang="de-DE" dirty="0" err="1"/>
              <a:t>gatherer</a:t>
            </a:r>
            <a:r>
              <a:rPr lang="de-DE" dirty="0"/>
              <a:t> natürlich kombinieren</a:t>
            </a:r>
          </a:p>
          <a:p>
            <a:r>
              <a:rPr lang="de-DE" dirty="0"/>
              <a:t>Sehr mächtig aber auch nicht ganz einfach</a:t>
            </a:r>
          </a:p>
        </p:txBody>
      </p:sp>
    </p:spTree>
    <p:extLst>
      <p:ext uri="{BB962C8B-B14F-4D97-AF65-F5344CB8AC3E}">
        <p14:creationId xmlns:p14="http://schemas.microsoft.com/office/powerpoint/2010/main" val="41758788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sz="3600" dirty="0"/>
              <a:t>Stream Gatherers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de.zettsystems.java24.gather</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521419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A8171-B1F0-2311-44A2-C1926F6F188A}"/>
              </a:ext>
            </a:extLst>
          </p:cNvPr>
          <p:cNvSpPr>
            <a:spLocks noGrp="1"/>
          </p:cNvSpPr>
          <p:nvPr>
            <p:ph type="title"/>
          </p:nvPr>
        </p:nvSpPr>
        <p:spPr/>
        <p:txBody>
          <a:bodyPr/>
          <a:lstStyle/>
          <a:p>
            <a:r>
              <a:rPr lang="en-US" sz="3600" dirty="0"/>
              <a:t>Java 24 - </a:t>
            </a:r>
            <a:r>
              <a:rPr lang="de-DE" dirty="0"/>
              <a:t>Class File-</a:t>
            </a:r>
            <a:r>
              <a:rPr lang="de-DE" dirty="0" err="1"/>
              <a:t>Api</a:t>
            </a:r>
            <a:endParaRPr lang="de-DE" dirty="0"/>
          </a:p>
        </p:txBody>
      </p:sp>
      <p:sp>
        <p:nvSpPr>
          <p:cNvPr id="3" name="Inhaltsplatzhalter 2">
            <a:extLst>
              <a:ext uri="{FF2B5EF4-FFF2-40B4-BE49-F238E27FC236}">
                <a16:creationId xmlns:a16="http://schemas.microsoft.com/office/drawing/2014/main" id="{1E7B998D-3D18-20E4-293F-35556FB18118}"/>
              </a:ext>
            </a:extLst>
          </p:cNvPr>
          <p:cNvSpPr>
            <a:spLocks noGrp="1"/>
          </p:cNvSpPr>
          <p:nvPr>
            <p:ph idx="1"/>
          </p:nvPr>
        </p:nvSpPr>
        <p:spPr/>
        <p:txBody>
          <a:bodyPr/>
          <a:lstStyle/>
          <a:p>
            <a:r>
              <a:rPr lang="en-US" b="0" i="0" dirty="0">
                <a:solidFill>
                  <a:srgbClr val="242424"/>
                </a:solidFill>
                <a:effectLst/>
                <a:latin typeface="source-serif-pro"/>
              </a:rPr>
              <a:t>Neue API um </a:t>
            </a:r>
            <a:r>
              <a:rPr lang="en-US" b="0" i="0" dirty="0" err="1">
                <a:solidFill>
                  <a:srgbClr val="242424"/>
                </a:solidFill>
                <a:effectLst/>
                <a:latin typeface="source-serif-pro"/>
              </a:rPr>
              <a:t>mit</a:t>
            </a:r>
            <a:r>
              <a:rPr lang="en-US" b="0" i="0" dirty="0">
                <a:solidFill>
                  <a:srgbClr val="242424"/>
                </a:solidFill>
                <a:effectLst/>
                <a:latin typeface="source-serif-pro"/>
              </a:rPr>
              <a:t> class-Files und Bytecode </a:t>
            </a:r>
            <a:r>
              <a:rPr lang="en-US" b="0" i="0" dirty="0" err="1">
                <a:solidFill>
                  <a:srgbClr val="242424"/>
                </a:solidFill>
                <a:effectLst/>
                <a:latin typeface="source-serif-pro"/>
              </a:rPr>
              <a:t>zu</a:t>
            </a:r>
            <a:r>
              <a:rPr lang="en-US" b="0" i="0" dirty="0">
                <a:solidFill>
                  <a:srgbClr val="242424"/>
                </a:solidFill>
                <a:effectLst/>
                <a:latin typeface="source-serif-pro"/>
              </a:rPr>
              <a:t> </a:t>
            </a:r>
            <a:r>
              <a:rPr lang="en-US" dirty="0" err="1">
                <a:solidFill>
                  <a:srgbClr val="242424"/>
                </a:solidFill>
                <a:latin typeface="source-serif-pro"/>
              </a:rPr>
              <a:t>arbeiten</a:t>
            </a:r>
            <a:r>
              <a:rPr lang="en-US" dirty="0">
                <a:solidFill>
                  <a:srgbClr val="242424"/>
                </a:solidFill>
                <a:latin typeface="source-serif-pro"/>
              </a:rPr>
              <a:t>.</a:t>
            </a:r>
          </a:p>
          <a:p>
            <a:r>
              <a:rPr lang="en-US" b="0" i="0" dirty="0" err="1">
                <a:solidFill>
                  <a:srgbClr val="242424"/>
                </a:solidFill>
                <a:effectLst/>
                <a:latin typeface="source-serif-pro"/>
              </a:rPr>
              <a:t>Wird</a:t>
            </a:r>
            <a:r>
              <a:rPr lang="en-US" b="0" i="0" dirty="0">
                <a:solidFill>
                  <a:srgbClr val="242424"/>
                </a:solidFill>
                <a:effectLst/>
                <a:latin typeface="source-serif-pro"/>
              </a:rPr>
              <a:t> die </a:t>
            </a:r>
            <a:r>
              <a:rPr lang="en-US" b="0" i="0" dirty="0" err="1">
                <a:solidFill>
                  <a:srgbClr val="242424"/>
                </a:solidFill>
                <a:effectLst/>
                <a:latin typeface="source-serif-pro"/>
              </a:rPr>
              <a:t>internen</a:t>
            </a:r>
            <a:r>
              <a:rPr lang="en-US" b="0" i="0" dirty="0">
                <a:solidFill>
                  <a:srgbClr val="242424"/>
                </a:solidFill>
                <a:effectLst/>
                <a:latin typeface="source-serif-pro"/>
              </a:rPr>
              <a:t> </a:t>
            </a:r>
            <a:r>
              <a:rPr lang="en-US" dirty="0" err="1">
                <a:solidFill>
                  <a:srgbClr val="242424"/>
                </a:solidFill>
                <a:latin typeface="source-serif-pro"/>
              </a:rPr>
              <a:t>Kopie</a:t>
            </a:r>
            <a:r>
              <a:rPr lang="en-US" dirty="0">
                <a:solidFill>
                  <a:srgbClr val="242424"/>
                </a:solidFill>
                <a:latin typeface="source-serif-pro"/>
              </a:rPr>
              <a:t> von</a:t>
            </a:r>
            <a:r>
              <a:rPr lang="en-US" b="0" i="0" dirty="0">
                <a:solidFill>
                  <a:srgbClr val="242424"/>
                </a:solidFill>
                <a:effectLst/>
                <a:latin typeface="source-serif-pro"/>
              </a:rPr>
              <a:t> </a:t>
            </a:r>
            <a:r>
              <a:rPr lang="en-US" b="0" i="0" dirty="0">
                <a:effectLst/>
                <a:latin typeface="source-serif-pro"/>
              </a:rPr>
              <a:t>ASM</a:t>
            </a:r>
            <a:r>
              <a:rPr lang="en-US" b="0" i="0" dirty="0">
                <a:solidFill>
                  <a:srgbClr val="242424"/>
                </a:solidFill>
                <a:effectLst/>
                <a:latin typeface="source-serif-pro"/>
              </a:rPr>
              <a:t> </a:t>
            </a:r>
            <a:r>
              <a:rPr lang="en-US" b="0" i="0" dirty="0" err="1">
                <a:solidFill>
                  <a:srgbClr val="242424"/>
                </a:solidFill>
                <a:effectLst/>
                <a:latin typeface="source-serif-pro"/>
              </a:rPr>
              <a:t>im</a:t>
            </a:r>
            <a:r>
              <a:rPr lang="en-US" b="0" i="0" dirty="0">
                <a:solidFill>
                  <a:srgbClr val="242424"/>
                </a:solidFill>
                <a:effectLst/>
                <a:latin typeface="source-serif-pro"/>
              </a:rPr>
              <a:t> </a:t>
            </a:r>
            <a:r>
              <a:rPr lang="en-US" b="0" i="0" dirty="0" err="1">
                <a:solidFill>
                  <a:srgbClr val="242424"/>
                </a:solidFill>
                <a:effectLst/>
                <a:latin typeface="source-serif-pro"/>
              </a:rPr>
              <a:t>jdk</a:t>
            </a:r>
            <a:r>
              <a:rPr lang="en-US" b="0" i="0" dirty="0">
                <a:solidFill>
                  <a:srgbClr val="242424"/>
                </a:solidFill>
                <a:effectLst/>
                <a:latin typeface="source-serif-pro"/>
              </a:rPr>
              <a:t> </a:t>
            </a:r>
            <a:r>
              <a:rPr lang="en-US" b="0" i="0" dirty="0" err="1">
                <a:solidFill>
                  <a:srgbClr val="242424"/>
                </a:solidFill>
                <a:effectLst/>
                <a:latin typeface="source-serif-pro"/>
              </a:rPr>
              <a:t>ersetzen</a:t>
            </a:r>
            <a:endParaRPr lang="de-DE" dirty="0"/>
          </a:p>
        </p:txBody>
      </p:sp>
    </p:spTree>
    <p:extLst>
      <p:ext uri="{BB962C8B-B14F-4D97-AF65-F5344CB8AC3E}">
        <p14:creationId xmlns:p14="http://schemas.microsoft.com/office/powerpoint/2010/main" val="414677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86508-0EAC-4B62-B0AC-1B4FF4C8598C}"/>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7F76640-8B9C-3EDB-C2BF-F96CEB479F8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B5E06D-EA13-35AF-9263-D12F5DCC90FE}"/>
              </a:ext>
            </a:extLst>
          </p:cNvPr>
          <p:cNvSpPr>
            <a:spLocks noGrp="1"/>
          </p:cNvSpPr>
          <p:nvPr>
            <p:ph type="title"/>
          </p:nvPr>
        </p:nvSpPr>
        <p:spPr>
          <a:xfrm>
            <a:off x="677334" y="609599"/>
            <a:ext cx="8596668" cy="978243"/>
          </a:xfrm>
        </p:spPr>
        <p:txBody>
          <a:bodyPr vert="horz">
            <a:normAutofit/>
          </a:bodyPr>
          <a:lstStyle/>
          <a:p>
            <a:r>
              <a:rPr lang="en-US" sz="3600" dirty="0"/>
              <a:t>Class File Api Code</a:t>
            </a:r>
            <a:endParaRPr lang="de-DE" dirty="0"/>
          </a:p>
        </p:txBody>
      </p:sp>
      <p:sp>
        <p:nvSpPr>
          <p:cNvPr id="3" name="Textfeld 2">
            <a:extLst>
              <a:ext uri="{FF2B5EF4-FFF2-40B4-BE49-F238E27FC236}">
                <a16:creationId xmlns:a16="http://schemas.microsoft.com/office/drawing/2014/main" id="{01664D0F-8B82-0710-1898-04E41E8668F3}"/>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de.zettsystems.java24.classfile</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8279689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233C3C-1110-241B-F82B-AE6B92B88A07}"/>
              </a:ext>
            </a:extLst>
          </p:cNvPr>
          <p:cNvSpPr>
            <a:spLocks noGrp="1"/>
          </p:cNvSpPr>
          <p:nvPr>
            <p:ph type="title"/>
          </p:nvPr>
        </p:nvSpPr>
        <p:spPr/>
        <p:txBody>
          <a:bodyPr/>
          <a:lstStyle/>
          <a:p>
            <a:r>
              <a:rPr lang="de-DE" dirty="0"/>
              <a:t>Previews nutzen</a:t>
            </a:r>
          </a:p>
        </p:txBody>
      </p:sp>
      <p:sp>
        <p:nvSpPr>
          <p:cNvPr id="3" name="Inhaltsplatzhalter 2">
            <a:extLst>
              <a:ext uri="{FF2B5EF4-FFF2-40B4-BE49-F238E27FC236}">
                <a16:creationId xmlns:a16="http://schemas.microsoft.com/office/drawing/2014/main" id="{6A6EC63F-5C39-A3EB-D52F-E7DD9F218AC4}"/>
              </a:ext>
            </a:extLst>
          </p:cNvPr>
          <p:cNvSpPr>
            <a:spLocks noGrp="1"/>
          </p:cNvSpPr>
          <p:nvPr>
            <p:ph idx="1"/>
          </p:nvPr>
        </p:nvSpPr>
        <p:spPr/>
        <p:txBody>
          <a:bodyPr>
            <a:normAutofit/>
          </a:bodyPr>
          <a:lstStyle/>
          <a:p>
            <a:r>
              <a:rPr lang="de-DE" dirty="0"/>
              <a:t>Um Preview-Features in Java zu verwenden, müssen Sie sie sowohl beim Kompilieren als auch beim Ausführen explizit aktivieren. </a:t>
            </a:r>
          </a:p>
          <a:p>
            <a:pPr lvl="1"/>
            <a:r>
              <a:rPr lang="de-DE" dirty="0"/>
              <a:t>Das Verfahren sieht folgendermaßen aus:</a:t>
            </a:r>
          </a:p>
          <a:p>
            <a:pPr lvl="1"/>
            <a:r>
              <a:rPr lang="de-DE" dirty="0"/>
              <a:t>Kompilieren: </a:t>
            </a:r>
            <a:r>
              <a:rPr lang="en-US" dirty="0" err="1"/>
              <a:t>javac</a:t>
            </a:r>
            <a:r>
              <a:rPr lang="en-US" dirty="0"/>
              <a:t> --enable-preview --release 23 MeineKlasse.java </a:t>
            </a:r>
          </a:p>
          <a:p>
            <a:pPr lvl="2"/>
            <a:r>
              <a:rPr lang="de-DE" dirty="0"/>
              <a:t>--</a:t>
            </a:r>
            <a:r>
              <a:rPr lang="de-DE" dirty="0" err="1"/>
              <a:t>enable</a:t>
            </a:r>
            <a:r>
              <a:rPr lang="de-DE" dirty="0"/>
              <a:t>-preview aktiviert die Preview-Features.</a:t>
            </a:r>
          </a:p>
          <a:p>
            <a:pPr lvl="2"/>
            <a:r>
              <a:rPr lang="de-DE" dirty="0"/>
              <a:t>--release 23 stellt sicher, dass die Version des Quellcodes (und des Bytecodes) korrekt auf Java 23 eingestellt wird.</a:t>
            </a:r>
          </a:p>
          <a:p>
            <a:pPr lvl="1"/>
            <a:r>
              <a:rPr lang="de-DE" dirty="0"/>
              <a:t>Ausführen: </a:t>
            </a:r>
            <a:r>
              <a:rPr lang="de-DE" dirty="0" err="1"/>
              <a:t>java</a:t>
            </a:r>
            <a:r>
              <a:rPr lang="de-DE" dirty="0"/>
              <a:t> --</a:t>
            </a:r>
            <a:r>
              <a:rPr lang="de-DE" dirty="0" err="1"/>
              <a:t>enable</a:t>
            </a:r>
            <a:r>
              <a:rPr lang="de-DE" dirty="0"/>
              <a:t>-preview </a:t>
            </a:r>
            <a:r>
              <a:rPr lang="de-DE" dirty="0" err="1"/>
              <a:t>MeineKlasse</a:t>
            </a:r>
            <a:endParaRPr lang="de-DE" dirty="0"/>
          </a:p>
          <a:p>
            <a:pPr lvl="1"/>
            <a:r>
              <a:rPr lang="de-DE" dirty="0"/>
              <a:t>Hiermit wird der Bytecode mit aktiven Preview-Features gestartet.</a:t>
            </a:r>
          </a:p>
          <a:p>
            <a:pPr lvl="1"/>
            <a:r>
              <a:rPr lang="de-DE" dirty="0"/>
              <a:t>Wichtig: Preview-Features sind in einer Java-Version noch nicht final. Sie können sich in folgenden Releases ändern oder entfernt werden. </a:t>
            </a:r>
          </a:p>
        </p:txBody>
      </p:sp>
    </p:spTree>
    <p:extLst>
      <p:ext uri="{BB962C8B-B14F-4D97-AF65-F5344CB8AC3E}">
        <p14:creationId xmlns:p14="http://schemas.microsoft.com/office/powerpoint/2010/main" val="32189670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en-US" dirty="0"/>
              <a:t>Unnamed Classes and Instance Main Methods</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lstStyle/>
          <a:p>
            <a:r>
              <a:rPr lang="de-DE" dirty="0"/>
              <a:t>Ein weiteres feature, um Java leichter zugänglich zu machen</a:t>
            </a:r>
          </a:p>
          <a:p>
            <a:r>
              <a:rPr lang="de-DE" dirty="0"/>
              <a:t>Man kann die Main-Methode reduzieren auf: </a:t>
            </a:r>
            <a:r>
              <a:rPr lang="de-DE" dirty="0" err="1"/>
              <a:t>void</a:t>
            </a:r>
            <a:r>
              <a:rPr lang="de-DE" dirty="0"/>
              <a:t> </a:t>
            </a:r>
            <a:r>
              <a:rPr lang="de-DE" dirty="0" err="1"/>
              <a:t>main</a:t>
            </a:r>
            <a:r>
              <a:rPr lang="de-DE" dirty="0"/>
              <a:t>() {}, also alle „Schlüsselwörter für große Programme“ und die Parameter weg lassen</a:t>
            </a:r>
          </a:p>
          <a:p>
            <a:r>
              <a:rPr lang="de-DE" dirty="0"/>
              <a:t>Darüber hinaus kann man sogar die umschließende Klasse weglassen, wenn man ein 1-Klassen Programm schreiben möchte</a:t>
            </a:r>
          </a:p>
        </p:txBody>
      </p:sp>
    </p:spTree>
    <p:extLst>
      <p:ext uri="{BB962C8B-B14F-4D97-AF65-F5344CB8AC3E}">
        <p14:creationId xmlns:p14="http://schemas.microsoft.com/office/powerpoint/2010/main" val="23117829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dirty="0"/>
              <a:t>Instance</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de.zettsystems.java23_25.instance</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6284307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err="1"/>
              <a:t>Scoped</a:t>
            </a:r>
            <a:r>
              <a:rPr lang="de-DE" dirty="0"/>
              <a:t> Values (3rd </a:t>
            </a:r>
            <a:r>
              <a:rPr lang="de-DE" dirty="0" err="1"/>
              <a:t>preview</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normAutofit lnSpcReduction="10000"/>
          </a:bodyPr>
          <a:lstStyle/>
          <a:p>
            <a:pPr algn="l"/>
            <a:r>
              <a:rPr lang="de-DE" sz="1800" b="0" i="0" dirty="0">
                <a:solidFill>
                  <a:srgbClr val="000000"/>
                </a:solidFill>
                <a:effectLst/>
                <a:latin typeface="Arial" panose="020B0604020202020204" pitchFamily="34" charset="0"/>
              </a:rPr>
              <a:t>Ermöglicht die effiziente gemeinsame Nutzung von </a:t>
            </a:r>
            <a:r>
              <a:rPr lang="de-DE" sz="1800" b="0" i="0" dirty="0" err="1">
                <a:solidFill>
                  <a:srgbClr val="000000"/>
                </a:solidFill>
                <a:effectLst/>
                <a:latin typeface="Arial" panose="020B0604020202020204" pitchFamily="34" charset="0"/>
              </a:rPr>
              <a:t>immutable</a:t>
            </a:r>
            <a:r>
              <a:rPr lang="de-DE" sz="1800" b="0" i="0" dirty="0">
                <a:solidFill>
                  <a:srgbClr val="000000"/>
                </a:solidFill>
                <a:effectLst/>
                <a:latin typeface="Arial" panose="020B0604020202020204" pitchFamily="34" charset="0"/>
              </a:rPr>
              <a:t> </a:t>
            </a:r>
            <a:r>
              <a:rPr lang="de-DE" sz="1800" b="0" i="0" dirty="0" err="1">
                <a:solidFill>
                  <a:srgbClr val="000000"/>
                </a:solidFill>
                <a:effectLst/>
                <a:latin typeface="Arial" panose="020B0604020202020204" pitchFamily="34" charset="0"/>
              </a:rPr>
              <a:t>data</a:t>
            </a:r>
            <a:r>
              <a:rPr lang="de-DE" sz="1800" b="0" i="0" dirty="0">
                <a:solidFill>
                  <a:srgbClr val="000000"/>
                </a:solidFill>
                <a:effectLst/>
                <a:latin typeface="Arial" panose="020B0604020202020204" pitchFamily="34" charset="0"/>
              </a:rPr>
              <a:t> innerhalb und zwischen Threads.</a:t>
            </a:r>
          </a:p>
          <a:p>
            <a:pPr algn="l"/>
            <a:r>
              <a:rPr lang="de-DE" sz="1800" b="0" i="0" dirty="0">
                <a:solidFill>
                  <a:srgbClr val="000000"/>
                </a:solidFill>
                <a:effectLst/>
                <a:latin typeface="Arial" panose="020B0604020202020204" pitchFamily="34" charset="0"/>
              </a:rPr>
              <a:t>Wert:</a:t>
            </a:r>
          </a:p>
          <a:p>
            <a:pPr lvl="1"/>
            <a:r>
              <a:rPr lang="de-DE" b="0" i="0" dirty="0">
                <a:solidFill>
                  <a:srgbClr val="000000"/>
                </a:solidFill>
                <a:effectLst/>
                <a:latin typeface="Arial" panose="020B0604020202020204" pitchFamily="34" charset="0"/>
              </a:rPr>
              <a:t>Benutzerfreundlichkeit - Bietet ein Programmiermodell für die gemeinsame Nutzung von Daten sowohl innerhalb eines Threads als auch mit untergeordneten Threads, um die Überlegungen zum Datenfluss zu vereinfachen.</a:t>
            </a:r>
          </a:p>
          <a:p>
            <a:pPr lvl="1"/>
            <a:r>
              <a:rPr lang="de-DE" b="0" i="0" dirty="0">
                <a:solidFill>
                  <a:srgbClr val="000000"/>
                </a:solidFill>
                <a:effectLst/>
                <a:latin typeface="Arial" panose="020B0604020202020204" pitchFamily="34" charset="0"/>
              </a:rPr>
              <a:t>Verständlichkeit - Macht die Lebensdauer gemeinsam genutzter Daten anhand der syntaktischen Struktur des Codes sichtbar.</a:t>
            </a:r>
          </a:p>
          <a:p>
            <a:pPr lvl="1"/>
            <a:r>
              <a:rPr lang="de-DE" b="0" i="0" dirty="0">
                <a:solidFill>
                  <a:srgbClr val="000000"/>
                </a:solidFill>
                <a:effectLst/>
                <a:latin typeface="Arial" panose="020B0604020202020204" pitchFamily="34" charset="0"/>
              </a:rPr>
              <a:t>Robustheit - Gewährleistet, dass Daten, die von einem Aufrufer gemeinsam genutzt werden, nur von legitimen Aufrufen abgerufen werden können.</a:t>
            </a:r>
          </a:p>
          <a:p>
            <a:pPr lvl="1"/>
            <a:r>
              <a:rPr lang="de-DE" b="0" i="0" dirty="0">
                <a:solidFill>
                  <a:srgbClr val="000000"/>
                </a:solidFill>
                <a:effectLst/>
                <a:latin typeface="Arial" panose="020B0604020202020204" pitchFamily="34" charset="0"/>
              </a:rPr>
              <a:t>Leistung - Behandelt gemeinsam genutzte Daten als unveränderlich, um die gemeinsame Nutzung durch eine große Anzahl von Threads und Laufzeitoptimierungen zu ermöglichen.</a:t>
            </a:r>
            <a:endParaRPr lang="de-DE" dirty="0"/>
          </a:p>
        </p:txBody>
      </p:sp>
    </p:spTree>
    <p:extLst>
      <p:ext uri="{BB962C8B-B14F-4D97-AF65-F5344CB8AC3E}">
        <p14:creationId xmlns:p14="http://schemas.microsoft.com/office/powerpoint/2010/main" val="39119043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74E10-2E77-5F7E-4E7D-ECCC7FD891AA}"/>
              </a:ext>
            </a:extLst>
          </p:cNvPr>
          <p:cNvSpPr>
            <a:spLocks noGrp="1"/>
          </p:cNvSpPr>
          <p:nvPr>
            <p:ph type="title"/>
          </p:nvPr>
        </p:nvSpPr>
        <p:spPr/>
        <p:txBody>
          <a:bodyPr/>
          <a:lstStyle/>
          <a:p>
            <a:r>
              <a:rPr lang="de-DE" dirty="0"/>
              <a:t>Vorteile von </a:t>
            </a:r>
            <a:r>
              <a:rPr lang="de-DE" dirty="0" err="1"/>
              <a:t>ScopedValues</a:t>
            </a:r>
            <a:r>
              <a:rPr lang="de-DE" dirty="0"/>
              <a:t> </a:t>
            </a:r>
            <a:r>
              <a:rPr lang="de-DE" dirty="0" err="1"/>
              <a:t>ggü</a:t>
            </a:r>
            <a:r>
              <a:rPr lang="de-DE" dirty="0"/>
              <a:t>. </a:t>
            </a:r>
            <a:r>
              <a:rPr lang="de-DE" dirty="0" err="1"/>
              <a:t>ThreadLocal</a:t>
            </a:r>
            <a:endParaRPr lang="de-DE" dirty="0"/>
          </a:p>
        </p:txBody>
      </p:sp>
      <p:sp>
        <p:nvSpPr>
          <p:cNvPr id="3" name="Inhaltsplatzhalter 2">
            <a:extLst>
              <a:ext uri="{FF2B5EF4-FFF2-40B4-BE49-F238E27FC236}">
                <a16:creationId xmlns:a16="http://schemas.microsoft.com/office/drawing/2014/main" id="{ACA01920-9BCD-BA8F-6718-0C45C5BBB663}"/>
              </a:ext>
            </a:extLst>
          </p:cNvPr>
          <p:cNvSpPr>
            <a:spLocks noGrp="1"/>
          </p:cNvSpPr>
          <p:nvPr>
            <p:ph idx="1"/>
          </p:nvPr>
        </p:nvSpPr>
        <p:spPr/>
        <p:txBody>
          <a:bodyPr>
            <a:normAutofit fontScale="85000" lnSpcReduction="10000"/>
          </a:bodyPr>
          <a:lstStyle/>
          <a:p>
            <a:r>
              <a:rPr lang="de-DE" dirty="0" err="1"/>
              <a:t>ScopedValues</a:t>
            </a:r>
            <a:r>
              <a:rPr lang="de-DE" dirty="0"/>
              <a:t> sind nur während der Lebensdauer des an die </a:t>
            </a:r>
            <a:r>
              <a:rPr lang="de-DE" dirty="0" err="1"/>
              <a:t>run</a:t>
            </a:r>
            <a:r>
              <a:rPr lang="de-DE" dirty="0"/>
              <a:t>(...)-Methode übergebenen </a:t>
            </a:r>
            <a:r>
              <a:rPr lang="de-DE" dirty="0" err="1"/>
              <a:t>Runnable</a:t>
            </a:r>
            <a:r>
              <a:rPr lang="de-DE" dirty="0"/>
              <a:t> gültig und werden unmittelbar danach zur </a:t>
            </a:r>
            <a:r>
              <a:rPr lang="de-DE" dirty="0" err="1"/>
              <a:t>Garbage</a:t>
            </a:r>
            <a:r>
              <a:rPr lang="de-DE" dirty="0"/>
              <a:t> Collection freigegeben (sofern keine weiteren Referenzen auf sie existieren). – Ein thread-lokaler Wert hingegen bleibt im Speicher, bis entweder der Thread beendet wird (was bei der Verwendung eines Thread-Pools nie der Fall sein kann) oder er explizit mit </a:t>
            </a:r>
            <a:r>
              <a:rPr lang="de-DE" dirty="0" err="1"/>
              <a:t>ThreadLocal.remove</a:t>
            </a:r>
            <a:r>
              <a:rPr lang="de-DE" dirty="0"/>
              <a:t>() gelöscht wird. Da viele Entwickler vergessen, dies zu tun (oder es nicht tun, weil das Programm so komplex ist, dass es nicht offensichtlich ist, wann ein thread-lokaler Wert nicht mehr benötigt wird), sind Speicherlecks oft die Folge.</a:t>
            </a:r>
          </a:p>
          <a:p>
            <a:r>
              <a:rPr lang="de-DE" dirty="0"/>
              <a:t>Ein </a:t>
            </a:r>
            <a:r>
              <a:rPr lang="de-DE" dirty="0" err="1"/>
              <a:t>ScopedValue</a:t>
            </a:r>
            <a:r>
              <a:rPr lang="de-DE" dirty="0"/>
              <a:t> ist unveränderlich - er kann nur durch erneutes Binden für einen neuen </a:t>
            </a:r>
            <a:r>
              <a:rPr lang="de-DE" dirty="0" err="1"/>
              <a:t>Scope</a:t>
            </a:r>
            <a:r>
              <a:rPr lang="de-DE" dirty="0"/>
              <a:t> zurückgesetzt werden. Dies verbessert die Verständlichkeit und Wartbarkeit des Codes erheblich im Vergleich zu Thread-</a:t>
            </a:r>
            <a:r>
              <a:rPr lang="de-DE" dirty="0" err="1"/>
              <a:t>Locals</a:t>
            </a:r>
            <a:r>
              <a:rPr lang="de-DE" dirty="0"/>
              <a:t>, die jederzeit mit </a:t>
            </a:r>
            <a:r>
              <a:rPr lang="de-DE" dirty="0" err="1"/>
              <a:t>set</a:t>
            </a:r>
            <a:r>
              <a:rPr lang="de-DE" dirty="0"/>
              <a:t>() geändert werden können.</a:t>
            </a:r>
          </a:p>
          <a:p>
            <a:r>
              <a:rPr lang="de-DE" dirty="0"/>
              <a:t>Die von </a:t>
            </a:r>
            <a:r>
              <a:rPr lang="de-DE" dirty="0" err="1"/>
              <a:t>StructuredTaskScope</a:t>
            </a:r>
            <a:r>
              <a:rPr lang="de-DE" dirty="0"/>
              <a:t> erzeugten Child-Threads haben Zugriff auf den </a:t>
            </a:r>
            <a:r>
              <a:rPr lang="de-DE" dirty="0" err="1"/>
              <a:t>scoped</a:t>
            </a:r>
            <a:r>
              <a:rPr lang="de-DE" dirty="0"/>
              <a:t> </a:t>
            </a:r>
            <a:r>
              <a:rPr lang="de-DE" dirty="0" err="1"/>
              <a:t>value</a:t>
            </a:r>
            <a:r>
              <a:rPr lang="de-DE" dirty="0"/>
              <a:t> des Parent-Threads. Verwendet man dagegen </a:t>
            </a:r>
            <a:r>
              <a:rPr lang="de-DE" dirty="0" err="1"/>
              <a:t>InheritableThreadLocal</a:t>
            </a:r>
            <a:r>
              <a:rPr lang="de-DE" dirty="0"/>
              <a:t>, so wird dessen Wert in jeden Child-Thread kopiert, so dass ein Child-Thread den Thread-</a:t>
            </a:r>
            <a:r>
              <a:rPr lang="de-DE" dirty="0" err="1"/>
              <a:t>Local</a:t>
            </a:r>
            <a:r>
              <a:rPr lang="de-DE" dirty="0"/>
              <a:t>-Wert des Parent-Threads nicht ändern kann. Dies kann den Speicherbedarf erheblich vergrößern.</a:t>
            </a:r>
          </a:p>
        </p:txBody>
      </p:sp>
    </p:spTree>
    <p:extLst>
      <p:ext uri="{BB962C8B-B14F-4D97-AF65-F5344CB8AC3E}">
        <p14:creationId xmlns:p14="http://schemas.microsoft.com/office/powerpoint/2010/main" val="12712233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Scoped</a:t>
            </a:r>
            <a:r>
              <a:rPr lang="de-DE" dirty="0"/>
              <a:t> Values</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de.zettsystems.java23_25.scoped</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9336848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a:t>Structured </a:t>
            </a:r>
            <a:r>
              <a:rPr lang="de-DE" dirty="0" err="1"/>
              <a:t>Concurrency</a:t>
            </a:r>
            <a:r>
              <a:rPr lang="de-DE" dirty="0"/>
              <a:t> (3rd </a:t>
            </a:r>
            <a:r>
              <a:rPr lang="de-DE" dirty="0" err="1"/>
              <a:t>preview</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a:xfrm>
            <a:off x="677333" y="2160589"/>
            <a:ext cx="4261629" cy="2543758"/>
          </a:xfrm>
        </p:spPr>
        <p:txBody>
          <a:bodyPr>
            <a:normAutofit/>
          </a:bodyPr>
          <a:lstStyle/>
          <a:p>
            <a:pPr algn="l"/>
            <a:r>
              <a:rPr lang="de-DE" sz="1800" b="0" i="0" dirty="0">
                <a:solidFill>
                  <a:srgbClr val="000000"/>
                </a:solidFill>
                <a:effectLst/>
                <a:latin typeface="Arial" panose="020B0604020202020204" pitchFamily="34" charset="0"/>
              </a:rPr>
              <a:t>Vereinfacht die nebenläufige Programmierung. Hierbei werden Gruppen zusammengehöriger Aufgaben, die in verschiedenen Threads ausgeführt werden, als eine einzige Arbeitseinheit behandelt. </a:t>
            </a:r>
            <a:endParaRPr lang="de-DE" dirty="0"/>
          </a:p>
        </p:txBody>
      </p:sp>
      <p:pic>
        <p:nvPicPr>
          <p:cNvPr id="5" name="Grafik 4">
            <a:extLst>
              <a:ext uri="{FF2B5EF4-FFF2-40B4-BE49-F238E27FC236}">
                <a16:creationId xmlns:a16="http://schemas.microsoft.com/office/drawing/2014/main" id="{E6700928-3822-AD49-4108-EDC878968929}"/>
              </a:ext>
            </a:extLst>
          </p:cNvPr>
          <p:cNvPicPr>
            <a:picLocks noChangeAspect="1"/>
          </p:cNvPicPr>
          <p:nvPr/>
        </p:nvPicPr>
        <p:blipFill>
          <a:blip r:embed="rId2"/>
          <a:stretch>
            <a:fillRect/>
          </a:stretch>
        </p:blipFill>
        <p:spPr>
          <a:xfrm>
            <a:off x="5334231" y="1930400"/>
            <a:ext cx="4026107" cy="3740342"/>
          </a:xfrm>
          <a:prstGeom prst="rect">
            <a:avLst/>
          </a:prstGeom>
        </p:spPr>
      </p:pic>
    </p:spTree>
    <p:extLst>
      <p:ext uri="{BB962C8B-B14F-4D97-AF65-F5344CB8AC3E}">
        <p14:creationId xmlns:p14="http://schemas.microsoft.com/office/powerpoint/2010/main" val="30448111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Structured </a:t>
            </a:r>
            <a:r>
              <a:rPr lang="de-DE" dirty="0" err="1"/>
              <a:t>Concurrency</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de.zettsystems.java23_25.structured</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5054044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a:t>Vector </a:t>
            </a:r>
            <a:r>
              <a:rPr lang="de-DE" dirty="0" err="1"/>
              <a:t>Api</a:t>
            </a:r>
            <a:r>
              <a:rPr lang="de-DE" dirty="0"/>
              <a:t> (8th </a:t>
            </a:r>
            <a:r>
              <a:rPr lang="de-DE" dirty="0" err="1"/>
              <a:t>Incubator</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normAutofit/>
          </a:bodyPr>
          <a:lstStyle/>
          <a:p>
            <a:pPr algn="l"/>
            <a:r>
              <a:rPr lang="de-DE" sz="1800" b="0" i="0" dirty="0">
                <a:solidFill>
                  <a:srgbClr val="000000"/>
                </a:solidFill>
                <a:effectLst/>
                <a:latin typeface="Arial" panose="020B0604020202020204" pitchFamily="34" charset="0"/>
              </a:rPr>
              <a:t>Eine API zum Ausdrücken von Vektorberechnungen, die zur Laufzeit zuverlässig zu optimalen Vektoranweisungen auf unterstützten CPU-Architekturen kompiliert werden, wodurch eine höhere Leistung als bei äquivalenten </a:t>
            </a:r>
            <a:r>
              <a:rPr lang="de-DE" sz="1800" b="0" i="0" dirty="0" err="1">
                <a:solidFill>
                  <a:srgbClr val="000000"/>
                </a:solidFill>
                <a:effectLst/>
                <a:latin typeface="Arial" panose="020B0604020202020204" pitchFamily="34" charset="0"/>
              </a:rPr>
              <a:t>Skalarberechnungen</a:t>
            </a:r>
            <a:r>
              <a:rPr lang="de-DE" sz="1800" b="0" i="0" dirty="0">
                <a:solidFill>
                  <a:srgbClr val="000000"/>
                </a:solidFill>
                <a:effectLst/>
                <a:latin typeface="Arial" panose="020B0604020202020204" pitchFamily="34" charset="0"/>
              </a:rPr>
              <a:t> erreicht wird.</a:t>
            </a:r>
          </a:p>
          <a:p>
            <a:pPr algn="l"/>
            <a:r>
              <a:rPr lang="de-DE" sz="1800" b="0" i="0" dirty="0">
                <a:solidFill>
                  <a:srgbClr val="000000"/>
                </a:solidFill>
                <a:effectLst/>
                <a:latin typeface="Arial" panose="020B0604020202020204" pitchFamily="34" charset="0"/>
              </a:rPr>
              <a:t>In JDK 23 immer noch </a:t>
            </a:r>
            <a:r>
              <a:rPr lang="de-DE" sz="1800" b="0" i="0" dirty="0" err="1">
                <a:solidFill>
                  <a:srgbClr val="000000"/>
                </a:solidFill>
                <a:effectLst/>
                <a:latin typeface="Arial" panose="020B0604020202020204" pitchFamily="34" charset="0"/>
              </a:rPr>
              <a:t>Incubating</a:t>
            </a:r>
            <a:r>
              <a:rPr lang="de-DE" sz="1800" b="0" i="0" dirty="0">
                <a:solidFill>
                  <a:srgbClr val="000000"/>
                </a:solidFill>
                <a:effectLst/>
                <a:latin typeface="Arial" panose="020B0604020202020204" pitchFamily="34" charset="0"/>
              </a:rPr>
              <a:t>.</a:t>
            </a:r>
          </a:p>
          <a:p>
            <a:pPr algn="l"/>
            <a:r>
              <a:rPr lang="de-DE" sz="1800" b="0" i="0" dirty="0">
                <a:solidFill>
                  <a:srgbClr val="000000"/>
                </a:solidFill>
                <a:effectLst/>
                <a:latin typeface="Arial" panose="020B0604020202020204" pitchFamily="34" charset="0"/>
              </a:rPr>
              <a:t>Nutzt die neusten Features vor allem von </a:t>
            </a:r>
            <a:r>
              <a:rPr lang="de-DE" sz="1800" b="0" i="0" dirty="0" err="1">
                <a:solidFill>
                  <a:srgbClr val="000000"/>
                </a:solidFill>
                <a:effectLst/>
                <a:latin typeface="Arial" panose="020B0604020202020204" pitchFamily="34" charset="0"/>
              </a:rPr>
              <a:t>Foreign</a:t>
            </a:r>
            <a:r>
              <a:rPr lang="de-DE" sz="1800" b="0" i="0" dirty="0">
                <a:solidFill>
                  <a:srgbClr val="000000"/>
                </a:solidFill>
                <a:effectLst/>
                <a:latin typeface="Arial" panose="020B0604020202020204" pitchFamily="34" charset="0"/>
              </a:rPr>
              <a:t> </a:t>
            </a:r>
            <a:r>
              <a:rPr lang="de-DE" sz="1800" b="0" i="0" dirty="0" err="1">
                <a:solidFill>
                  <a:srgbClr val="000000"/>
                </a:solidFill>
                <a:effectLst/>
                <a:latin typeface="Arial" panose="020B0604020202020204" pitchFamily="34" charset="0"/>
              </a:rPr>
              <a:t>Function</a:t>
            </a:r>
            <a:r>
              <a:rPr lang="de-DE" sz="1800" b="0" i="0" dirty="0">
                <a:solidFill>
                  <a:srgbClr val="000000"/>
                </a:solidFill>
                <a:effectLst/>
                <a:latin typeface="Arial" panose="020B0604020202020204" pitchFamily="34" charset="0"/>
              </a:rPr>
              <a:t> &amp; Memory API.</a:t>
            </a:r>
          </a:p>
          <a:p>
            <a:pPr algn="l"/>
            <a:r>
              <a:rPr lang="de-DE" dirty="0">
                <a:solidFill>
                  <a:srgbClr val="000000"/>
                </a:solidFill>
                <a:latin typeface="Arial" panose="020B0604020202020204" pitchFamily="34" charset="0"/>
              </a:rPr>
              <a:t>Arbeitet eng mit Projekt </a:t>
            </a:r>
            <a:r>
              <a:rPr lang="de-DE" dirty="0" err="1">
                <a:solidFill>
                  <a:srgbClr val="000000"/>
                </a:solidFill>
                <a:latin typeface="Arial" panose="020B0604020202020204" pitchFamily="34" charset="0"/>
              </a:rPr>
              <a:t>Valhalla</a:t>
            </a:r>
            <a:r>
              <a:rPr lang="de-DE" dirty="0">
                <a:solidFill>
                  <a:srgbClr val="000000"/>
                </a:solidFill>
                <a:latin typeface="Arial" panose="020B0604020202020204" pitchFamily="34" charset="0"/>
              </a:rPr>
              <a:t> (Value Objects) zusammen</a:t>
            </a:r>
          </a:p>
          <a:p>
            <a:pPr algn="l"/>
            <a:r>
              <a:rPr lang="de-DE" sz="1800" b="0" i="0" dirty="0">
                <a:solidFill>
                  <a:srgbClr val="000000"/>
                </a:solidFill>
                <a:effectLst/>
                <a:latin typeface="Arial" panose="020B0604020202020204" pitchFamily="34" charset="0"/>
              </a:rPr>
              <a:t>Kein Endtermi</a:t>
            </a:r>
            <a:r>
              <a:rPr lang="de-DE" dirty="0">
                <a:solidFill>
                  <a:srgbClr val="000000"/>
                </a:solidFill>
                <a:latin typeface="Arial" panose="020B0604020202020204" pitchFamily="34" charset="0"/>
              </a:rPr>
              <a:t>n in Sicht</a:t>
            </a:r>
            <a:endParaRPr lang="de-DE"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0444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CDC21-8DF4-6C9B-8CA4-A2535C1A8DF0}"/>
              </a:ext>
            </a:extLst>
          </p:cNvPr>
          <p:cNvSpPr>
            <a:spLocks noGrp="1"/>
          </p:cNvSpPr>
          <p:nvPr>
            <p:ph type="title"/>
          </p:nvPr>
        </p:nvSpPr>
        <p:spPr/>
        <p:txBody>
          <a:bodyPr/>
          <a:lstStyle/>
          <a:p>
            <a:r>
              <a:rPr lang="de-DE" dirty="0"/>
              <a:t>Java 25 – September 2025 (LTS bis 2033)</a:t>
            </a:r>
          </a:p>
        </p:txBody>
      </p:sp>
      <p:sp>
        <p:nvSpPr>
          <p:cNvPr id="3" name="Inhaltsplatzhalter 2">
            <a:extLst>
              <a:ext uri="{FF2B5EF4-FFF2-40B4-BE49-F238E27FC236}">
                <a16:creationId xmlns:a16="http://schemas.microsoft.com/office/drawing/2014/main" id="{1523084A-385E-5E8D-C9C5-1E3559083572}"/>
              </a:ext>
            </a:extLst>
          </p:cNvPr>
          <p:cNvSpPr>
            <a:spLocks noGrp="1"/>
          </p:cNvSpPr>
          <p:nvPr>
            <p:ph idx="1"/>
          </p:nvPr>
        </p:nvSpPr>
        <p:spPr/>
        <p:txBody>
          <a:bodyPr>
            <a:normAutofit/>
          </a:bodyPr>
          <a:lstStyle/>
          <a:p>
            <a:r>
              <a:rPr lang="de-DE" dirty="0"/>
              <a:t>Abschluss hoffentlich vieler Preview-Themen</a:t>
            </a:r>
          </a:p>
          <a:p>
            <a:r>
              <a:rPr lang="de-DE" dirty="0"/>
              <a:t>String Templates werden noch mal </a:t>
            </a:r>
            <a:r>
              <a:rPr lang="de-DE" dirty="0" err="1"/>
              <a:t>re-designed</a:t>
            </a:r>
            <a:r>
              <a:rPr lang="de-DE" dirty="0"/>
              <a:t>…</a:t>
            </a:r>
          </a:p>
        </p:txBody>
      </p:sp>
    </p:spTree>
    <p:extLst>
      <p:ext uri="{BB962C8B-B14F-4D97-AF65-F5344CB8AC3E}">
        <p14:creationId xmlns:p14="http://schemas.microsoft.com/office/powerpoint/2010/main" val="37281198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DB3B-E6E1-5195-33AF-D3ABCDDBD4D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7CE4801-6615-575B-14A6-24A253C156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62FCA43-BCF8-E913-9AF4-2DD5B5899C4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8B34EB8-AA6D-6E2D-5974-B78CA3B9DB7C}"/>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C7B19B0-0778-1C1C-DD4D-14604F49EE5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b="1" dirty="0" err="1"/>
              <a:t>OpenRewrite</a:t>
            </a:r>
            <a:endParaRPr lang="de-DE" sz="3200" b="1" dirty="0"/>
          </a:p>
          <a:p>
            <a:pPr lvl="1"/>
            <a:r>
              <a:rPr lang="de-DE" sz="3200" b="1" dirty="0"/>
              <a:t>Überblick</a:t>
            </a:r>
          </a:p>
          <a:p>
            <a:pPr lvl="1"/>
            <a:r>
              <a:rPr lang="de-DE" sz="3200" dirty="0"/>
              <a:t>Automatisiert zu neuen Features</a:t>
            </a:r>
          </a:p>
          <a:p>
            <a:pPr lvl="1"/>
            <a:r>
              <a:rPr lang="de-DE" sz="3200" dirty="0"/>
              <a:t>Eigene </a:t>
            </a:r>
            <a:r>
              <a:rPr lang="de-DE" sz="3200" dirty="0" err="1"/>
              <a:t>Recipes</a:t>
            </a:r>
            <a:r>
              <a:rPr lang="de-DE" sz="3200" dirty="0"/>
              <a:t> schreiben</a:t>
            </a:r>
          </a:p>
          <a:p>
            <a:endParaRPr lang="de-DE" sz="3200" dirty="0"/>
          </a:p>
        </p:txBody>
      </p:sp>
    </p:spTree>
    <p:extLst>
      <p:ext uri="{BB962C8B-B14F-4D97-AF65-F5344CB8AC3E}">
        <p14:creationId xmlns:p14="http://schemas.microsoft.com/office/powerpoint/2010/main" val="30112635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8C99-4009-0CE2-21F8-7831807A4131}"/>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1C3A909-6603-E77D-2D07-2E59367B5D2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7CE4801-6615-575B-14A6-24A253C156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FA846A7-9855-7875-44FF-2221F918B617}"/>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BA0F544-6768-67CB-CE29-FCE6EEF0ABC3}"/>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a:p>
            <a:pPr lvl="1"/>
            <a:r>
              <a:rPr lang="de-DE" sz="3200" dirty="0"/>
              <a:t>Überblick</a:t>
            </a:r>
          </a:p>
          <a:p>
            <a:pPr lvl="1"/>
            <a:r>
              <a:rPr lang="de-DE" sz="3200" b="1" dirty="0"/>
              <a:t>Automatisiert zu neuen Features</a:t>
            </a:r>
          </a:p>
          <a:p>
            <a:pPr lvl="1"/>
            <a:r>
              <a:rPr lang="de-DE" sz="3200" dirty="0"/>
              <a:t>Eigene </a:t>
            </a:r>
            <a:r>
              <a:rPr lang="de-DE" sz="3200" dirty="0" err="1"/>
              <a:t>Recipes</a:t>
            </a:r>
            <a:r>
              <a:rPr lang="de-DE" sz="3200" dirty="0"/>
              <a:t> schreiben</a:t>
            </a:r>
          </a:p>
          <a:p>
            <a:endParaRPr lang="de-DE" sz="3200" dirty="0"/>
          </a:p>
        </p:txBody>
      </p:sp>
    </p:spTree>
    <p:extLst>
      <p:ext uri="{BB962C8B-B14F-4D97-AF65-F5344CB8AC3E}">
        <p14:creationId xmlns:p14="http://schemas.microsoft.com/office/powerpoint/2010/main" val="15940144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08_openrewrite</a:t>
            </a:r>
          </a:p>
          <a:p>
            <a:r>
              <a:rPr lang="de-DE" dirty="0">
                <a:hlinkClick r:id="rId2"/>
              </a:rPr>
              <a:t>https://docs.openrewrite.org/recipes/java/migrate/javaversion21</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lvl="1"/>
            <a:r>
              <a:rPr lang="de-DE" dirty="0"/>
              <a:t>TODO</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226B9-CF7A-8158-7826-DA3CF3B2D6B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A905911-6228-72C2-F378-44CAC9B268B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1C3A909-6603-E77D-2D07-2E59367B5D2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376FEE0-4EDA-2D7F-85A6-6AE61B33D47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5A18ED8-2DB1-6791-E5F6-A62503B373CA}"/>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a:p>
            <a:pPr lvl="1"/>
            <a:r>
              <a:rPr lang="de-DE" sz="3200" dirty="0"/>
              <a:t>Überblick</a:t>
            </a:r>
          </a:p>
          <a:p>
            <a:pPr lvl="1"/>
            <a:r>
              <a:rPr lang="de-DE" sz="3200" dirty="0"/>
              <a:t>Automatisiert zu neuen Features</a:t>
            </a:r>
          </a:p>
          <a:p>
            <a:pPr lvl="1"/>
            <a:r>
              <a:rPr lang="de-DE" sz="3200" b="1" dirty="0"/>
              <a:t>Eigene </a:t>
            </a:r>
            <a:r>
              <a:rPr lang="de-DE" sz="3200" b="1" dirty="0" err="1"/>
              <a:t>Recipes</a:t>
            </a:r>
            <a:r>
              <a:rPr lang="de-DE" sz="3200" b="1" dirty="0"/>
              <a:t> schreiben</a:t>
            </a:r>
          </a:p>
          <a:p>
            <a:endParaRPr lang="de-DE" sz="3200" dirty="0"/>
          </a:p>
        </p:txBody>
      </p:sp>
    </p:spTree>
    <p:extLst>
      <p:ext uri="{BB962C8B-B14F-4D97-AF65-F5344CB8AC3E}">
        <p14:creationId xmlns:p14="http://schemas.microsoft.com/office/powerpoint/2010/main" val="17929776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b="1" dirty="0"/>
              <a:t>Neue Sprachfeatures Java 9-13</a:t>
            </a:r>
          </a:p>
          <a:p>
            <a:pPr lvl="1"/>
            <a:r>
              <a:rPr lang="de-DE" sz="2900" b="1" dirty="0"/>
              <a:t>Modul-System</a:t>
            </a:r>
          </a:p>
          <a:p>
            <a:pPr lvl="1"/>
            <a:r>
              <a:rPr lang="de-DE" sz="2900" dirty="0"/>
              <a:t>Andere Neuerungen in Java 9-13</a:t>
            </a:r>
          </a:p>
          <a:p>
            <a:pPr lvl="1"/>
            <a:r>
              <a:rPr lang="de-DE" sz="2900"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9 - 21.09.2017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20391" y="1491916"/>
            <a:ext cx="4740442" cy="5355312"/>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261: Module System</a:t>
            </a:r>
          </a:p>
          <a:p>
            <a:pPr marL="285750" indent="-285750" algn="just">
              <a:buFont typeface="Arial" panose="020B0604020202020204" pitchFamily="34" charset="0"/>
              <a:buChar char="•"/>
            </a:pPr>
            <a:r>
              <a:rPr lang="en-US" b="0" i="0" dirty="0">
                <a:solidFill>
                  <a:srgbClr val="000000"/>
                </a:solidFill>
                <a:effectLst/>
                <a:latin typeface="inter-regular"/>
              </a:rPr>
              <a:t>JEP 277: Enhanced Deprecation</a:t>
            </a:r>
          </a:p>
          <a:p>
            <a:pPr marL="285750" indent="-285750" algn="just">
              <a:buFont typeface="Arial" panose="020B0604020202020204" pitchFamily="34" charset="0"/>
              <a:buChar char="•"/>
            </a:pPr>
            <a:r>
              <a:rPr lang="de-DE" b="0" i="0" dirty="0">
                <a:solidFill>
                  <a:srgbClr val="000000"/>
                </a:solidFill>
                <a:effectLst/>
                <a:latin typeface="inter-regular"/>
              </a:rPr>
              <a:t>Collections können bequem erzeugt werden</a:t>
            </a:r>
          </a:p>
          <a:p>
            <a:pPr marL="285750" indent="-285750" algn="just">
              <a:buFont typeface="Arial" panose="020B0604020202020204" pitchFamily="34" charset="0"/>
              <a:buChar char="•"/>
            </a:pPr>
            <a:r>
              <a:rPr lang="de-DE" dirty="0">
                <a:solidFill>
                  <a:srgbClr val="000000"/>
                </a:solidFill>
                <a:latin typeface="inter-regular"/>
              </a:rPr>
              <a:t>Private Methoden in Interfaces</a:t>
            </a:r>
          </a:p>
          <a:p>
            <a:pPr marL="285750" indent="-285750" algn="just">
              <a:buFont typeface="Arial" panose="020B0604020202020204" pitchFamily="34" charset="0"/>
              <a:buChar char="•"/>
            </a:pPr>
            <a:r>
              <a:rPr lang="en-US" b="0" i="0" dirty="0" err="1">
                <a:solidFill>
                  <a:srgbClr val="000000"/>
                </a:solidFill>
                <a:effectLst/>
                <a:latin typeface="inter-regular"/>
              </a:rPr>
              <a:t>Optional.stream</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dirty="0">
                <a:solidFill>
                  <a:srgbClr val="000000"/>
                </a:solidFill>
                <a:latin typeface="inter-regular"/>
              </a:rPr>
              <a:t>Try-with Resources improvement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248: Make G1 the Default GC</a:t>
            </a:r>
          </a:p>
          <a:p>
            <a:pPr marL="285750" indent="-285750" algn="just">
              <a:buFont typeface="Arial" panose="020B0604020202020204" pitchFamily="34" charset="0"/>
              <a:buChar char="•"/>
            </a:pPr>
            <a:r>
              <a:rPr lang="en-US" b="0" i="0" dirty="0">
                <a:solidFill>
                  <a:srgbClr val="000000"/>
                </a:solidFill>
                <a:effectLst/>
                <a:latin typeface="inter-regular"/>
              </a:rPr>
              <a:t>JEP 254: Compact Strings</a:t>
            </a:r>
          </a:p>
          <a:p>
            <a:pPr marL="285750" indent="-285750" algn="just">
              <a:buFont typeface="Arial" panose="020B0604020202020204" pitchFamily="34" charset="0"/>
              <a:buChar char="•"/>
            </a:pPr>
            <a:r>
              <a:rPr lang="en-US" b="0" i="0" dirty="0">
                <a:solidFill>
                  <a:srgbClr val="000000"/>
                </a:solidFill>
                <a:effectLst/>
                <a:latin typeface="inter-regular"/>
              </a:rPr>
              <a:t>JEP 260: Encapsulate Most Internal APIs</a:t>
            </a:r>
          </a:p>
          <a:p>
            <a:pPr marL="285750" indent="-285750" algn="just">
              <a:buFont typeface="Arial" panose="020B0604020202020204" pitchFamily="34" charset="0"/>
              <a:buChar char="•"/>
            </a:pPr>
            <a:r>
              <a:rPr lang="en-US" b="0" i="0" dirty="0">
                <a:solidFill>
                  <a:srgbClr val="000000"/>
                </a:solidFill>
                <a:effectLst/>
                <a:latin typeface="inter-regular"/>
              </a:rPr>
              <a:t>JEP 200: The Modular JDK</a:t>
            </a:r>
          </a:p>
          <a:p>
            <a:pPr marL="285750" indent="-285750" algn="just">
              <a:buFont typeface="Arial" panose="020B0604020202020204" pitchFamily="34" charset="0"/>
              <a:buChar char="•"/>
            </a:pPr>
            <a:r>
              <a:rPr lang="en-US" b="0" i="0" dirty="0">
                <a:solidFill>
                  <a:srgbClr val="000000"/>
                </a:solidFill>
                <a:effectLst/>
                <a:latin typeface="inter-regular"/>
              </a:rPr>
              <a:t>JEP 220: Modular Run-Time Images</a:t>
            </a:r>
          </a:p>
          <a:p>
            <a:pPr marL="285750" indent="-285750" algn="just">
              <a:buFont typeface="Arial" panose="020B0604020202020204" pitchFamily="34" charset="0"/>
              <a:buChar char="•"/>
            </a:pPr>
            <a:r>
              <a:rPr lang="de-DE" dirty="0">
                <a:solidFill>
                  <a:srgbClr val="000000"/>
                </a:solidFill>
                <a:latin typeface="inter-regular"/>
              </a:rPr>
              <a:t>Die neue ARM-Architektur AArch64 wird nun unterstützt.</a:t>
            </a:r>
            <a:endParaRPr lang="en-US" b="0" i="0" dirty="0">
              <a:solidFill>
                <a:srgbClr val="000000"/>
              </a:solidFill>
              <a:effectLst/>
              <a:latin typeface="inter-regular"/>
            </a:endParaRP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9E38F475-8539-AC49-B0B8-EA1ECA45ADBC}"/>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222: </a:t>
            </a:r>
            <a:r>
              <a:rPr lang="en-US" b="0" i="0" dirty="0" err="1">
                <a:solidFill>
                  <a:srgbClr val="000000"/>
                </a:solidFill>
                <a:effectLst/>
                <a:latin typeface="inter-regular"/>
              </a:rPr>
              <a:t>jshell</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Multi-Release-Jar files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JEP 223: New Version-String Scheme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8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Neuer http Client (mit </a:t>
            </a:r>
            <a:r>
              <a:rPr lang="de-DE" b="0" i="0" dirty="0">
                <a:solidFill>
                  <a:srgbClr val="000000"/>
                </a:solidFill>
                <a:effectLst/>
                <a:latin typeface="inter-regular"/>
              </a:rPr>
              <a:t>HTTP/2-Support</a:t>
            </a:r>
            <a:r>
              <a:rPr lang="de-DE" dirty="0">
                <a:solidFill>
                  <a:srgbClr val="000000"/>
                </a:solidFill>
                <a:latin typeface="inter-regular"/>
              </a:rPr>
              <a: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Experimental: </a:t>
            </a:r>
            <a:r>
              <a:rPr lang="en-US" dirty="0" err="1">
                <a:solidFill>
                  <a:srgbClr val="000000"/>
                </a:solidFill>
                <a:latin typeface="inter-regular"/>
              </a:rPr>
              <a:t>Graal</a:t>
            </a:r>
            <a:r>
              <a:rPr lang="en-US" dirty="0">
                <a:solidFill>
                  <a:srgbClr val="000000"/>
                </a:solidFill>
                <a:latin typeface="inter-regular"/>
              </a:rPr>
              <a:t> Compiler (AOT)</a:t>
            </a:r>
            <a:endParaRPr lang="da-DK"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20778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253EBC-1E78-072B-7BDB-7FF3B9154B11}"/>
              </a:ext>
            </a:extLst>
          </p:cNvPr>
          <p:cNvSpPr>
            <a:spLocks noGrp="1"/>
          </p:cNvSpPr>
          <p:nvPr>
            <p:ph type="title"/>
          </p:nvPr>
        </p:nvSpPr>
        <p:spPr/>
        <p:txBody>
          <a:bodyPr/>
          <a:lstStyle/>
          <a:p>
            <a:r>
              <a:rPr lang="de-DE" dirty="0"/>
              <a:t>Module in der Software Entwicklung</a:t>
            </a:r>
          </a:p>
        </p:txBody>
      </p:sp>
      <p:sp>
        <p:nvSpPr>
          <p:cNvPr id="3" name="Inhaltsplatzhalter 2">
            <a:extLst>
              <a:ext uri="{FF2B5EF4-FFF2-40B4-BE49-F238E27FC236}">
                <a16:creationId xmlns:a16="http://schemas.microsoft.com/office/drawing/2014/main" id="{A8A7006E-8AE8-59AE-1882-3F87BAD0A4F2}"/>
              </a:ext>
            </a:extLst>
          </p:cNvPr>
          <p:cNvSpPr>
            <a:spLocks noGrp="1"/>
          </p:cNvSpPr>
          <p:nvPr>
            <p:ph idx="1"/>
          </p:nvPr>
        </p:nvSpPr>
        <p:spPr>
          <a:xfrm>
            <a:off x="677334" y="1723545"/>
            <a:ext cx="8596668" cy="4608675"/>
          </a:xfrm>
        </p:spPr>
        <p:txBody>
          <a:bodyPr/>
          <a:lstStyle/>
          <a:p>
            <a:r>
              <a:rPr lang="de-DE" dirty="0"/>
              <a:t>Modul ist kein neuer Begriff in der Softwareentwicklung</a:t>
            </a:r>
          </a:p>
          <a:p>
            <a:r>
              <a:rPr lang="de-DE" dirty="0"/>
              <a:t>Definitionen gehen in die Richtung „Teil einer Software“, „Sammlung von Algorithmen“ oder sogar „ein Arbeitspaket, dass man einem Programmierer oder Gruppe von Programmieren gibt“</a:t>
            </a:r>
          </a:p>
          <a:p>
            <a:r>
              <a:rPr lang="de-DE" dirty="0"/>
              <a:t>Heutzutage wird der Begriff meistens im Kontext von Information </a:t>
            </a:r>
            <a:r>
              <a:rPr lang="de-DE" dirty="0" err="1"/>
              <a:t>Hiding</a:t>
            </a:r>
            <a:r>
              <a:rPr lang="de-DE" dirty="0"/>
              <a:t> und Starker Kapselung also im Allgemeinen von Architektur benutzt</a:t>
            </a:r>
          </a:p>
          <a:p>
            <a:r>
              <a:rPr lang="de-DE" dirty="0"/>
              <a:t>Diese Sichtweise beruht ursprünglich auf einem Paper von David </a:t>
            </a:r>
            <a:r>
              <a:rPr lang="de-DE" dirty="0" err="1"/>
              <a:t>Parnas</a:t>
            </a:r>
            <a:r>
              <a:rPr lang="de-DE" dirty="0"/>
              <a:t> „</a:t>
            </a:r>
            <a:r>
              <a:rPr lang="en-US" dirty="0"/>
              <a:t> On the Criteria To Be Used in Decomposing Systems into Modules</a:t>
            </a:r>
            <a:r>
              <a:rPr lang="de-DE" dirty="0"/>
              <a:t>“ aus dem Jahr 1972(</a:t>
            </a:r>
            <a:r>
              <a:rPr lang="de-DE" dirty="0">
                <a:hlinkClick r:id="rId2"/>
              </a:rPr>
              <a:t>https://web.archive.org/web/20120223013018/http://www.cs.umd.edu/class/spring2003/cmsc838p/Design/criteria.pdf</a:t>
            </a:r>
            <a:r>
              <a:rPr lang="de-DE" dirty="0"/>
              <a:t>)</a:t>
            </a:r>
          </a:p>
          <a:p>
            <a:r>
              <a:rPr lang="de-DE" dirty="0"/>
              <a:t>Ende der 60er/Anfang der 70er wurde versucht aus der „Softwarekrise“(Software plötzlich teurer als Hardware) herauszukommen</a:t>
            </a:r>
          </a:p>
          <a:p>
            <a:r>
              <a:rPr lang="de-DE" dirty="0"/>
              <a:t>Das Design größerer Software musste verbessert werden</a:t>
            </a:r>
          </a:p>
        </p:txBody>
      </p:sp>
    </p:spTree>
    <p:extLst>
      <p:ext uri="{BB962C8B-B14F-4D97-AF65-F5344CB8AC3E}">
        <p14:creationId xmlns:p14="http://schemas.microsoft.com/office/powerpoint/2010/main" val="191462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7E61C-956C-16B3-7AE2-A4B2568F54C5}"/>
              </a:ext>
            </a:extLst>
          </p:cNvPr>
          <p:cNvSpPr>
            <a:spLocks noGrp="1"/>
          </p:cNvSpPr>
          <p:nvPr>
            <p:ph type="title"/>
          </p:nvPr>
        </p:nvSpPr>
        <p:spPr/>
        <p:txBody>
          <a:bodyPr/>
          <a:lstStyle/>
          <a:p>
            <a:r>
              <a:rPr lang="de-DE" dirty="0"/>
              <a:t>Vorteile von Modularisierung 1</a:t>
            </a:r>
          </a:p>
        </p:txBody>
      </p:sp>
      <p:sp>
        <p:nvSpPr>
          <p:cNvPr id="3" name="Inhaltsplatzhalter 2">
            <a:extLst>
              <a:ext uri="{FF2B5EF4-FFF2-40B4-BE49-F238E27FC236}">
                <a16:creationId xmlns:a16="http://schemas.microsoft.com/office/drawing/2014/main" id="{56F99DE3-C3B0-4EE5-74EF-1CC0E36C201E}"/>
              </a:ext>
            </a:extLst>
          </p:cNvPr>
          <p:cNvSpPr>
            <a:spLocks noGrp="1"/>
          </p:cNvSpPr>
          <p:nvPr>
            <p:ph idx="1"/>
          </p:nvPr>
        </p:nvSpPr>
        <p:spPr/>
        <p:txBody>
          <a:bodyPr/>
          <a:lstStyle/>
          <a:p>
            <a:r>
              <a:rPr lang="de-DE" b="1" i="0" dirty="0">
                <a:effectLst/>
                <a:latin typeface="Söhne"/>
              </a:rPr>
              <a:t>Erhöhte Verständlichkeit</a:t>
            </a:r>
            <a:r>
              <a:rPr lang="de-DE" b="0" i="0" dirty="0">
                <a:effectLst/>
                <a:latin typeface="Söhne"/>
              </a:rPr>
              <a:t>: Indem der Code in kleinere, überschaubare Module aufgeteilt wird, wird das Verständnis des Gesamtsystems erleichtert. Jedes Modul hat eine spezifische Aufgabe, was dazu beiträgt, die Komplexität des Gesamtcodes zu reduzieren.</a:t>
            </a:r>
          </a:p>
          <a:p>
            <a:r>
              <a:rPr lang="de-DE" b="1" i="0" dirty="0">
                <a:effectLst/>
                <a:latin typeface="Söhne"/>
              </a:rPr>
              <a:t>Wiederverwendbarkeit</a:t>
            </a:r>
            <a:r>
              <a:rPr lang="de-DE" b="0" i="0" dirty="0">
                <a:effectLst/>
                <a:latin typeface="Söhne"/>
              </a:rPr>
              <a:t>: Module können so gestaltet werden, dass sie in verschiedenen Teilen eines Projekts oder sogar in verschiedenen Projekten wiederverwendet werden können. Dies spart Entwicklungszeit und -kosten.</a:t>
            </a:r>
          </a:p>
          <a:p>
            <a:r>
              <a:rPr lang="de-DE" b="1" i="0" dirty="0">
                <a:effectLst/>
                <a:latin typeface="Söhne"/>
              </a:rPr>
              <a:t>Einfachere Wartung und Fehlerbehebung</a:t>
            </a:r>
            <a:r>
              <a:rPr lang="de-DE" b="0" i="0" dirty="0">
                <a:effectLst/>
                <a:latin typeface="Söhne"/>
              </a:rPr>
              <a:t>: Änderungen, Korrekturen oder Updates können auf ein bestimmtes Modul beschränkt werden, ohne das gesamte System zu beeinflussen. Dies erleichtert die Wartung und reduziert das Risiko, dass Änderungen an einem Teil des Systems unerwartete Probleme in anderen Teilen verursachen.</a:t>
            </a:r>
          </a:p>
          <a:p>
            <a:endParaRPr lang="de-DE" dirty="0"/>
          </a:p>
        </p:txBody>
      </p:sp>
    </p:spTree>
    <p:extLst>
      <p:ext uri="{BB962C8B-B14F-4D97-AF65-F5344CB8AC3E}">
        <p14:creationId xmlns:p14="http://schemas.microsoft.com/office/powerpoint/2010/main" val="274329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7E61C-956C-16B3-7AE2-A4B2568F54C5}"/>
              </a:ext>
            </a:extLst>
          </p:cNvPr>
          <p:cNvSpPr>
            <a:spLocks noGrp="1"/>
          </p:cNvSpPr>
          <p:nvPr>
            <p:ph type="title"/>
          </p:nvPr>
        </p:nvSpPr>
        <p:spPr/>
        <p:txBody>
          <a:bodyPr/>
          <a:lstStyle/>
          <a:p>
            <a:r>
              <a:rPr lang="de-DE" dirty="0"/>
              <a:t>Vorteile von Modularisierung 2</a:t>
            </a:r>
          </a:p>
        </p:txBody>
      </p:sp>
      <p:sp>
        <p:nvSpPr>
          <p:cNvPr id="3" name="Inhaltsplatzhalter 2">
            <a:extLst>
              <a:ext uri="{FF2B5EF4-FFF2-40B4-BE49-F238E27FC236}">
                <a16:creationId xmlns:a16="http://schemas.microsoft.com/office/drawing/2014/main" id="{56F99DE3-C3B0-4EE5-74EF-1CC0E36C201E}"/>
              </a:ext>
            </a:extLst>
          </p:cNvPr>
          <p:cNvSpPr>
            <a:spLocks noGrp="1"/>
          </p:cNvSpPr>
          <p:nvPr>
            <p:ph idx="1"/>
          </p:nvPr>
        </p:nvSpPr>
        <p:spPr/>
        <p:txBody>
          <a:bodyPr/>
          <a:lstStyle/>
          <a:p>
            <a:r>
              <a:rPr lang="de-DE" b="1" i="0" dirty="0">
                <a:effectLst/>
                <a:latin typeface="Söhne"/>
              </a:rPr>
              <a:t>Parallele Entwicklung</a:t>
            </a:r>
            <a:r>
              <a:rPr lang="de-DE" b="0" i="0" dirty="0">
                <a:effectLst/>
                <a:latin typeface="Söhne"/>
              </a:rPr>
              <a:t>: Verschiedene Teams oder Entwickler können gleichzeitig an unterschiedlichen Modulen arbeiten, was die Entwicklungsgeschwindigkeit erhöht und den Koordinierungsaufwand reduziert.</a:t>
            </a:r>
          </a:p>
          <a:p>
            <a:r>
              <a:rPr lang="de-DE" b="1" i="0" dirty="0">
                <a:effectLst/>
                <a:latin typeface="Söhne"/>
              </a:rPr>
              <a:t>Einfachere Tests</a:t>
            </a:r>
            <a:r>
              <a:rPr lang="de-DE" b="0" i="0" dirty="0">
                <a:effectLst/>
                <a:latin typeface="Söhne"/>
              </a:rPr>
              <a:t>: Module können unabhängig voneinander getestet werden, was die Qualitätssicherung vereinfacht und eine effizientere Fehlersuche ermöglicht.</a:t>
            </a:r>
          </a:p>
          <a:p>
            <a:r>
              <a:rPr lang="de-DE" b="1" i="0" dirty="0">
                <a:effectLst/>
                <a:latin typeface="Söhne"/>
              </a:rPr>
              <a:t>Flexibilität und Skalierbarkeit</a:t>
            </a:r>
            <a:r>
              <a:rPr lang="de-DE" b="0" i="0" dirty="0">
                <a:effectLst/>
                <a:latin typeface="Söhne"/>
              </a:rPr>
              <a:t>: Änderungen oder Erweiterungen können leichter durchgeführt werden, da die Architektur es erlaubt, Module hinzuzufügen, zu entfernen oder zu ändern, ohne das gesamte System neu konzipieren zu müssen.</a:t>
            </a:r>
          </a:p>
          <a:p>
            <a:r>
              <a:rPr lang="de-DE" b="1" i="0" dirty="0">
                <a:effectLst/>
                <a:latin typeface="Söhne"/>
              </a:rPr>
              <a:t>Abstraktion und Kapselung</a:t>
            </a:r>
            <a:r>
              <a:rPr lang="de-DE" b="0" i="0" dirty="0">
                <a:effectLst/>
                <a:latin typeface="Söhne"/>
              </a:rPr>
              <a:t>: Durch die Modularisierung können interne Implementierungsdetails verborgen und eine klare Schnittstelle für die Interaktion mit dem Modul bereitgestellt werden. Dies fördert die Abstraktion und Kapselung von Code.</a:t>
            </a:r>
          </a:p>
        </p:txBody>
      </p:sp>
    </p:spTree>
    <p:extLst>
      <p:ext uri="{BB962C8B-B14F-4D97-AF65-F5344CB8AC3E}">
        <p14:creationId xmlns:p14="http://schemas.microsoft.com/office/powerpoint/2010/main" val="723357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980776-DEE7-A47B-5CD4-2500681D4D53}"/>
              </a:ext>
            </a:extLst>
          </p:cNvPr>
          <p:cNvSpPr>
            <a:spLocks noGrp="1"/>
          </p:cNvSpPr>
          <p:nvPr>
            <p:ph type="title"/>
          </p:nvPr>
        </p:nvSpPr>
        <p:spPr/>
        <p:txBody>
          <a:bodyPr/>
          <a:lstStyle/>
          <a:p>
            <a:r>
              <a:rPr lang="de-DE" dirty="0"/>
              <a:t>„Komponenten“ in Java bis Version 8</a:t>
            </a:r>
          </a:p>
        </p:txBody>
      </p:sp>
      <p:sp>
        <p:nvSpPr>
          <p:cNvPr id="6" name="Rechteck 5">
            <a:extLst>
              <a:ext uri="{FF2B5EF4-FFF2-40B4-BE49-F238E27FC236}">
                <a16:creationId xmlns:a16="http://schemas.microsoft.com/office/drawing/2014/main" id="{957DCAAB-C1D7-0BF9-A28E-A87F09E5E3E6}"/>
              </a:ext>
            </a:extLst>
          </p:cNvPr>
          <p:cNvSpPr/>
          <p:nvPr/>
        </p:nvSpPr>
        <p:spPr>
          <a:xfrm>
            <a:off x="1607820" y="5516880"/>
            <a:ext cx="50292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Klassen, Interfaces, </a:t>
            </a:r>
            <a:r>
              <a:rPr lang="de-DE" dirty="0" err="1"/>
              <a:t>Enums</a:t>
            </a:r>
            <a:endParaRPr lang="de-DE" dirty="0"/>
          </a:p>
        </p:txBody>
      </p:sp>
      <p:sp>
        <p:nvSpPr>
          <p:cNvPr id="8" name="Rechteck 7">
            <a:extLst>
              <a:ext uri="{FF2B5EF4-FFF2-40B4-BE49-F238E27FC236}">
                <a16:creationId xmlns:a16="http://schemas.microsoft.com/office/drawing/2014/main" id="{10F069E2-456A-23BF-F48C-D27362A6D507}"/>
              </a:ext>
            </a:extLst>
          </p:cNvPr>
          <p:cNvSpPr/>
          <p:nvPr/>
        </p:nvSpPr>
        <p:spPr>
          <a:xfrm>
            <a:off x="1607820" y="4145280"/>
            <a:ext cx="387858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Pakete</a:t>
            </a:r>
          </a:p>
        </p:txBody>
      </p:sp>
      <p:sp>
        <p:nvSpPr>
          <p:cNvPr id="10" name="Geschweifte Klammer rechts 9">
            <a:extLst>
              <a:ext uri="{FF2B5EF4-FFF2-40B4-BE49-F238E27FC236}">
                <a16:creationId xmlns:a16="http://schemas.microsoft.com/office/drawing/2014/main" id="{E15D2F19-E2EF-174B-6974-8BB6E45EAB18}"/>
              </a:ext>
            </a:extLst>
          </p:cNvPr>
          <p:cNvSpPr/>
          <p:nvPr/>
        </p:nvSpPr>
        <p:spPr>
          <a:xfrm>
            <a:off x="7223760" y="4145280"/>
            <a:ext cx="670560" cy="2004060"/>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3945E06E-2614-1757-4E5F-DD74E8865DB1}"/>
              </a:ext>
            </a:extLst>
          </p:cNvPr>
          <p:cNvSpPr txBox="1"/>
          <p:nvPr/>
        </p:nvSpPr>
        <p:spPr>
          <a:xfrm>
            <a:off x="8221508" y="4677196"/>
            <a:ext cx="2055377" cy="923330"/>
          </a:xfrm>
          <a:prstGeom prst="rect">
            <a:avLst/>
          </a:prstGeom>
          <a:noFill/>
        </p:spPr>
        <p:txBody>
          <a:bodyPr wrap="square" rtlCol="0">
            <a:spAutoFit/>
          </a:bodyPr>
          <a:lstStyle/>
          <a:p>
            <a:r>
              <a:rPr lang="de-DE" dirty="0"/>
              <a:t>Zugriffssteuerung über Access </a:t>
            </a:r>
            <a:r>
              <a:rPr lang="de-DE" dirty="0" err="1"/>
              <a:t>Modifier</a:t>
            </a:r>
            <a:endParaRPr lang="de-DE" dirty="0"/>
          </a:p>
        </p:txBody>
      </p:sp>
      <p:sp>
        <p:nvSpPr>
          <p:cNvPr id="12" name="Rechteck 11">
            <a:extLst>
              <a:ext uri="{FF2B5EF4-FFF2-40B4-BE49-F238E27FC236}">
                <a16:creationId xmlns:a16="http://schemas.microsoft.com/office/drawing/2014/main" id="{4522F7CA-8415-2F28-F6E0-6ED6B86AE7FB}"/>
              </a:ext>
            </a:extLst>
          </p:cNvPr>
          <p:cNvSpPr/>
          <p:nvPr/>
        </p:nvSpPr>
        <p:spPr>
          <a:xfrm>
            <a:off x="1607820" y="2752090"/>
            <a:ext cx="2146884" cy="723900"/>
          </a:xfrm>
          <a:prstGeom prst="rect">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jars</a:t>
            </a:r>
            <a:endParaRPr lang="de-DE" dirty="0"/>
          </a:p>
        </p:txBody>
      </p:sp>
      <p:sp>
        <p:nvSpPr>
          <p:cNvPr id="3" name="Geschweifte Klammer rechts 2">
            <a:extLst>
              <a:ext uri="{FF2B5EF4-FFF2-40B4-BE49-F238E27FC236}">
                <a16:creationId xmlns:a16="http://schemas.microsoft.com/office/drawing/2014/main" id="{6D41262B-533D-A471-F75B-E12DAFA0F891}"/>
              </a:ext>
            </a:extLst>
          </p:cNvPr>
          <p:cNvSpPr/>
          <p:nvPr/>
        </p:nvSpPr>
        <p:spPr>
          <a:xfrm>
            <a:off x="4200293" y="2813390"/>
            <a:ext cx="372450" cy="601299"/>
          </a:xfrm>
          <a:prstGeom prst="rightBrace">
            <a:avLst>
              <a:gd name="adj1" fmla="val 8333"/>
              <a:gd name="adj2" fmla="val 48764"/>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D04FA268-2B11-055F-233B-2938A76B8B93}"/>
              </a:ext>
            </a:extLst>
          </p:cNvPr>
          <p:cNvSpPr txBox="1"/>
          <p:nvPr/>
        </p:nvSpPr>
        <p:spPr>
          <a:xfrm>
            <a:off x="4835254" y="2660991"/>
            <a:ext cx="5029200" cy="646331"/>
          </a:xfrm>
          <a:prstGeom prst="rect">
            <a:avLst/>
          </a:prstGeom>
          <a:noFill/>
        </p:spPr>
        <p:txBody>
          <a:bodyPr wrap="square" rtlCol="0">
            <a:spAutoFit/>
          </a:bodyPr>
          <a:lstStyle/>
          <a:p>
            <a:r>
              <a:rPr lang="de-DE" dirty="0"/>
              <a:t>Enthält Klassen und Interfaces, liegt im/auf </a:t>
            </a:r>
            <a:r>
              <a:rPr lang="de-DE" dirty="0" err="1"/>
              <a:t>classpath</a:t>
            </a:r>
            <a:endParaRPr lang="de-DE" dirty="0"/>
          </a:p>
        </p:txBody>
      </p:sp>
    </p:spTree>
    <p:extLst>
      <p:ext uri="{BB962C8B-B14F-4D97-AF65-F5344CB8AC3E}">
        <p14:creationId xmlns:p14="http://schemas.microsoft.com/office/powerpoint/2010/main" val="410637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7040B-9044-66BA-DBF9-BFB0A5B1BB17}"/>
              </a:ext>
            </a:extLst>
          </p:cNvPr>
          <p:cNvSpPr>
            <a:spLocks noGrp="1"/>
          </p:cNvSpPr>
          <p:nvPr>
            <p:ph type="title"/>
          </p:nvPr>
        </p:nvSpPr>
        <p:spPr/>
        <p:txBody>
          <a:bodyPr/>
          <a:lstStyle/>
          <a:p>
            <a:r>
              <a:rPr lang="de-DE" dirty="0"/>
              <a:t>Was fehlt?</a:t>
            </a:r>
          </a:p>
        </p:txBody>
      </p:sp>
      <p:sp>
        <p:nvSpPr>
          <p:cNvPr id="3" name="Inhaltsplatzhalter 2">
            <a:extLst>
              <a:ext uri="{FF2B5EF4-FFF2-40B4-BE49-F238E27FC236}">
                <a16:creationId xmlns:a16="http://schemas.microsoft.com/office/drawing/2014/main" id="{BF1152D2-0385-61EA-162B-BCD27B0D925E}"/>
              </a:ext>
            </a:extLst>
          </p:cNvPr>
          <p:cNvSpPr>
            <a:spLocks noGrp="1"/>
          </p:cNvSpPr>
          <p:nvPr>
            <p:ph idx="1"/>
          </p:nvPr>
        </p:nvSpPr>
        <p:spPr/>
        <p:txBody>
          <a:bodyPr/>
          <a:lstStyle/>
          <a:p>
            <a:r>
              <a:rPr lang="de-DE" dirty="0"/>
              <a:t>Java Programme bis Version 8 bedienen sich des </a:t>
            </a:r>
            <a:r>
              <a:rPr lang="de-DE" dirty="0" err="1"/>
              <a:t>classpaths</a:t>
            </a:r>
            <a:r>
              <a:rPr lang="de-DE" dirty="0"/>
              <a:t> – das ist letztendlich ein simples Dateisystem: was drin liegt, darf benutzt werden</a:t>
            </a:r>
          </a:p>
          <a:p>
            <a:r>
              <a:rPr lang="de-DE" dirty="0" err="1"/>
              <a:t>Jars</a:t>
            </a:r>
            <a:r>
              <a:rPr lang="de-DE" dirty="0"/>
              <a:t> helfen nur insofern, als dass man diese über ein </a:t>
            </a:r>
            <a:r>
              <a:rPr lang="de-DE" dirty="0" err="1"/>
              <a:t>dependency</a:t>
            </a:r>
            <a:r>
              <a:rPr lang="de-DE" dirty="0"/>
              <a:t> </a:t>
            </a:r>
            <a:r>
              <a:rPr lang="de-DE" dirty="0" err="1"/>
              <a:t>management</a:t>
            </a:r>
            <a:r>
              <a:rPr lang="de-DE" dirty="0"/>
              <a:t> (</a:t>
            </a:r>
            <a:r>
              <a:rPr lang="de-DE" dirty="0" err="1"/>
              <a:t>maven</a:t>
            </a:r>
            <a:r>
              <a:rPr lang="de-DE" dirty="0"/>
              <a:t>, </a:t>
            </a:r>
            <a:r>
              <a:rPr lang="de-DE" dirty="0" err="1"/>
              <a:t>gradle</a:t>
            </a:r>
            <a:r>
              <a:rPr lang="de-DE" dirty="0"/>
              <a:t>) steuern kann</a:t>
            </a:r>
          </a:p>
          <a:p>
            <a:r>
              <a:rPr lang="de-DE" dirty="0"/>
              <a:t>Über Pakete und </a:t>
            </a:r>
            <a:r>
              <a:rPr lang="de-DE" dirty="0" err="1"/>
              <a:t>access</a:t>
            </a:r>
            <a:r>
              <a:rPr lang="de-DE" dirty="0"/>
              <a:t> </a:t>
            </a:r>
            <a:r>
              <a:rPr lang="de-DE" dirty="0" err="1"/>
              <a:t>modifiers</a:t>
            </a:r>
            <a:r>
              <a:rPr lang="de-DE" dirty="0"/>
              <a:t> kann man Schichten abbilden, aber es ist doch sehr kleinteilig</a:t>
            </a:r>
          </a:p>
          <a:p>
            <a:r>
              <a:rPr lang="de-DE" dirty="0"/>
              <a:t>Außerdem weiß man nicht, ob Nutzer des Codes nicht über </a:t>
            </a:r>
            <a:r>
              <a:rPr lang="de-DE" dirty="0" err="1"/>
              <a:t>Reflection</a:t>
            </a:r>
            <a:r>
              <a:rPr lang="de-DE" dirty="0"/>
              <a:t> auf Teile zugreifen, die als intern gedacht sind</a:t>
            </a:r>
          </a:p>
          <a:p>
            <a:r>
              <a:rPr lang="de-DE" dirty="0"/>
              <a:t>Module stoßen in diese Lücke</a:t>
            </a:r>
          </a:p>
          <a:p>
            <a:endParaRPr lang="de-DE" dirty="0"/>
          </a:p>
        </p:txBody>
      </p:sp>
    </p:spTree>
    <p:extLst>
      <p:ext uri="{BB962C8B-B14F-4D97-AF65-F5344CB8AC3E}">
        <p14:creationId xmlns:p14="http://schemas.microsoft.com/office/powerpoint/2010/main" val="1442577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980776-DEE7-A47B-5CD4-2500681D4D53}"/>
              </a:ext>
            </a:extLst>
          </p:cNvPr>
          <p:cNvSpPr>
            <a:spLocks noGrp="1"/>
          </p:cNvSpPr>
          <p:nvPr>
            <p:ph type="title"/>
          </p:nvPr>
        </p:nvSpPr>
        <p:spPr/>
        <p:txBody>
          <a:bodyPr/>
          <a:lstStyle/>
          <a:p>
            <a:r>
              <a:rPr lang="de-DE" dirty="0"/>
              <a:t>„Komponenten“ in Java ab Version 9</a:t>
            </a:r>
          </a:p>
        </p:txBody>
      </p:sp>
      <p:sp>
        <p:nvSpPr>
          <p:cNvPr id="6" name="Rechteck 5">
            <a:extLst>
              <a:ext uri="{FF2B5EF4-FFF2-40B4-BE49-F238E27FC236}">
                <a16:creationId xmlns:a16="http://schemas.microsoft.com/office/drawing/2014/main" id="{957DCAAB-C1D7-0BF9-A28E-A87F09E5E3E6}"/>
              </a:ext>
            </a:extLst>
          </p:cNvPr>
          <p:cNvSpPr/>
          <p:nvPr/>
        </p:nvSpPr>
        <p:spPr>
          <a:xfrm>
            <a:off x="1607820" y="5516880"/>
            <a:ext cx="50292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Klassen, Interfaces, </a:t>
            </a:r>
            <a:r>
              <a:rPr lang="de-DE" dirty="0" err="1"/>
              <a:t>Enums</a:t>
            </a:r>
            <a:endParaRPr lang="de-DE" dirty="0"/>
          </a:p>
        </p:txBody>
      </p:sp>
      <p:sp>
        <p:nvSpPr>
          <p:cNvPr id="8" name="Rechteck 7">
            <a:extLst>
              <a:ext uri="{FF2B5EF4-FFF2-40B4-BE49-F238E27FC236}">
                <a16:creationId xmlns:a16="http://schemas.microsoft.com/office/drawing/2014/main" id="{10F069E2-456A-23BF-F48C-D27362A6D507}"/>
              </a:ext>
            </a:extLst>
          </p:cNvPr>
          <p:cNvSpPr/>
          <p:nvPr/>
        </p:nvSpPr>
        <p:spPr>
          <a:xfrm>
            <a:off x="1607820" y="4145280"/>
            <a:ext cx="387858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Pakete</a:t>
            </a:r>
          </a:p>
        </p:txBody>
      </p:sp>
      <p:sp>
        <p:nvSpPr>
          <p:cNvPr id="10" name="Geschweifte Klammer rechts 9">
            <a:extLst>
              <a:ext uri="{FF2B5EF4-FFF2-40B4-BE49-F238E27FC236}">
                <a16:creationId xmlns:a16="http://schemas.microsoft.com/office/drawing/2014/main" id="{E15D2F19-E2EF-174B-6974-8BB6E45EAB18}"/>
              </a:ext>
            </a:extLst>
          </p:cNvPr>
          <p:cNvSpPr/>
          <p:nvPr/>
        </p:nvSpPr>
        <p:spPr>
          <a:xfrm>
            <a:off x="7223760" y="4145280"/>
            <a:ext cx="670560" cy="2004060"/>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3945E06E-2614-1757-4E5F-DD74E8865DB1}"/>
              </a:ext>
            </a:extLst>
          </p:cNvPr>
          <p:cNvSpPr txBox="1"/>
          <p:nvPr/>
        </p:nvSpPr>
        <p:spPr>
          <a:xfrm>
            <a:off x="8221508" y="4677196"/>
            <a:ext cx="2055377" cy="923330"/>
          </a:xfrm>
          <a:prstGeom prst="rect">
            <a:avLst/>
          </a:prstGeom>
          <a:noFill/>
        </p:spPr>
        <p:txBody>
          <a:bodyPr wrap="square" rtlCol="0">
            <a:spAutoFit/>
          </a:bodyPr>
          <a:lstStyle/>
          <a:p>
            <a:r>
              <a:rPr lang="de-DE" dirty="0"/>
              <a:t>Zugriffssteuerung über Access </a:t>
            </a:r>
            <a:r>
              <a:rPr lang="de-DE" dirty="0" err="1"/>
              <a:t>Modifier</a:t>
            </a:r>
            <a:endParaRPr lang="de-DE" dirty="0"/>
          </a:p>
        </p:txBody>
      </p:sp>
      <p:sp>
        <p:nvSpPr>
          <p:cNvPr id="12" name="Rechteck 11">
            <a:extLst>
              <a:ext uri="{FF2B5EF4-FFF2-40B4-BE49-F238E27FC236}">
                <a16:creationId xmlns:a16="http://schemas.microsoft.com/office/drawing/2014/main" id="{4522F7CA-8415-2F28-F6E0-6ED6B86AE7FB}"/>
              </a:ext>
            </a:extLst>
          </p:cNvPr>
          <p:cNvSpPr/>
          <p:nvPr/>
        </p:nvSpPr>
        <p:spPr>
          <a:xfrm>
            <a:off x="1607819" y="2752090"/>
            <a:ext cx="2373461" cy="7239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Module (modularisierte </a:t>
            </a:r>
            <a:r>
              <a:rPr lang="de-DE" dirty="0" err="1"/>
              <a:t>jars</a:t>
            </a:r>
            <a:r>
              <a:rPr lang="de-DE" dirty="0"/>
              <a:t>)</a:t>
            </a:r>
          </a:p>
        </p:txBody>
      </p:sp>
      <p:sp>
        <p:nvSpPr>
          <p:cNvPr id="3" name="Geschweifte Klammer rechts 2">
            <a:extLst>
              <a:ext uri="{FF2B5EF4-FFF2-40B4-BE49-F238E27FC236}">
                <a16:creationId xmlns:a16="http://schemas.microsoft.com/office/drawing/2014/main" id="{FFEB506E-9C2C-0C93-A0A2-3D1B4FD7A600}"/>
              </a:ext>
            </a:extLst>
          </p:cNvPr>
          <p:cNvSpPr/>
          <p:nvPr/>
        </p:nvSpPr>
        <p:spPr>
          <a:xfrm>
            <a:off x="7223760" y="2822726"/>
            <a:ext cx="670560" cy="582628"/>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A4203628-AB2C-53D2-35DD-1E8CC35A6BC2}"/>
              </a:ext>
            </a:extLst>
          </p:cNvPr>
          <p:cNvSpPr txBox="1"/>
          <p:nvPr/>
        </p:nvSpPr>
        <p:spPr>
          <a:xfrm>
            <a:off x="8333448" y="2652375"/>
            <a:ext cx="2055377" cy="923330"/>
          </a:xfrm>
          <a:prstGeom prst="rect">
            <a:avLst/>
          </a:prstGeom>
          <a:noFill/>
        </p:spPr>
        <p:txBody>
          <a:bodyPr wrap="square" rtlCol="0">
            <a:spAutoFit/>
          </a:bodyPr>
          <a:lstStyle/>
          <a:p>
            <a:r>
              <a:rPr lang="de-DE" dirty="0"/>
              <a:t>Zugriffssteuerung über </a:t>
            </a:r>
            <a:r>
              <a:rPr lang="de-DE" dirty="0" err="1"/>
              <a:t>module</a:t>
            </a:r>
            <a:r>
              <a:rPr lang="de-DE" dirty="0"/>
              <a:t> </a:t>
            </a:r>
            <a:r>
              <a:rPr lang="de-DE" dirty="0" err="1"/>
              <a:t>descriptors</a:t>
            </a:r>
            <a:endParaRPr lang="de-DE" dirty="0"/>
          </a:p>
        </p:txBody>
      </p:sp>
    </p:spTree>
    <p:extLst>
      <p:ext uri="{BB962C8B-B14F-4D97-AF65-F5344CB8AC3E}">
        <p14:creationId xmlns:p14="http://schemas.microsoft.com/office/powerpoint/2010/main" val="103963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6BA1D-C8F3-D2EE-3441-A31D586F4DAC}"/>
              </a:ext>
            </a:extLst>
          </p:cNvPr>
          <p:cNvSpPr>
            <a:spLocks noGrp="1"/>
          </p:cNvSpPr>
          <p:nvPr>
            <p:ph type="title"/>
          </p:nvPr>
        </p:nvSpPr>
        <p:spPr/>
        <p:txBody>
          <a:bodyPr/>
          <a:lstStyle/>
          <a:p>
            <a:r>
              <a:rPr lang="de-DE" dirty="0"/>
              <a:t>Das modularisierte </a:t>
            </a:r>
            <a:r>
              <a:rPr lang="de-DE" dirty="0" err="1"/>
              <a:t>jar</a:t>
            </a:r>
            <a:endParaRPr lang="de-DE" dirty="0"/>
          </a:p>
        </p:txBody>
      </p:sp>
      <p:pic>
        <p:nvPicPr>
          <p:cNvPr id="5" name="Grafik 4">
            <a:extLst>
              <a:ext uri="{FF2B5EF4-FFF2-40B4-BE49-F238E27FC236}">
                <a16:creationId xmlns:a16="http://schemas.microsoft.com/office/drawing/2014/main" id="{B87B0DAD-E6C3-14B3-AEF9-F88B72BAE681}"/>
              </a:ext>
            </a:extLst>
          </p:cNvPr>
          <p:cNvPicPr>
            <a:picLocks noChangeAspect="1"/>
          </p:cNvPicPr>
          <p:nvPr/>
        </p:nvPicPr>
        <p:blipFill>
          <a:blip r:embed="rId2"/>
          <a:stretch>
            <a:fillRect/>
          </a:stretch>
        </p:blipFill>
        <p:spPr>
          <a:xfrm>
            <a:off x="677334" y="1930400"/>
            <a:ext cx="7201905" cy="3419952"/>
          </a:xfrm>
          <a:prstGeom prst="rect">
            <a:avLst/>
          </a:prstGeom>
        </p:spPr>
      </p:pic>
      <p:cxnSp>
        <p:nvCxnSpPr>
          <p:cNvPr id="6" name="Gerade Verbindung mit Pfeil 5">
            <a:extLst>
              <a:ext uri="{FF2B5EF4-FFF2-40B4-BE49-F238E27FC236}">
                <a16:creationId xmlns:a16="http://schemas.microsoft.com/office/drawing/2014/main" id="{D333E20D-89A5-00FF-3581-0C1E3BE06A4B}"/>
              </a:ext>
            </a:extLst>
          </p:cNvPr>
          <p:cNvCxnSpPr>
            <a:cxnSpLocks/>
          </p:cNvCxnSpPr>
          <p:nvPr/>
        </p:nvCxnSpPr>
        <p:spPr>
          <a:xfrm flipH="1" flipV="1">
            <a:off x="3706152" y="3639856"/>
            <a:ext cx="4515356" cy="5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26D826A4-C4D7-0B3D-6969-0AE74126896E}"/>
              </a:ext>
            </a:extLst>
          </p:cNvPr>
          <p:cNvSpPr txBox="1"/>
          <p:nvPr/>
        </p:nvSpPr>
        <p:spPr>
          <a:xfrm>
            <a:off x="8177763" y="3429000"/>
            <a:ext cx="922492" cy="369332"/>
          </a:xfrm>
          <a:prstGeom prst="rect">
            <a:avLst/>
          </a:prstGeom>
          <a:noFill/>
        </p:spPr>
        <p:txBody>
          <a:bodyPr wrap="square" rtlCol="0">
            <a:spAutoFit/>
          </a:bodyPr>
          <a:lstStyle/>
          <a:p>
            <a:r>
              <a:rPr lang="de-DE" b="1" dirty="0">
                <a:solidFill>
                  <a:srgbClr val="FF0000"/>
                </a:solidFill>
              </a:rPr>
              <a:t>Neu</a:t>
            </a:r>
          </a:p>
        </p:txBody>
      </p:sp>
    </p:spTree>
    <p:extLst>
      <p:ext uri="{BB962C8B-B14F-4D97-AF65-F5344CB8AC3E}">
        <p14:creationId xmlns:p14="http://schemas.microsoft.com/office/powerpoint/2010/main" val="1863129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Module</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503523"/>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Module sind klassische </a:t>
            </a:r>
            <a:r>
              <a:rPr lang="de-DE" dirty="0" err="1">
                <a:solidFill>
                  <a:schemeClr val="tx1">
                    <a:lumMod val="75000"/>
                    <a:lumOff val="25000"/>
                  </a:schemeClr>
                </a:solidFill>
              </a:rPr>
              <a:t>jars</a:t>
            </a:r>
            <a:r>
              <a:rPr lang="de-DE" dirty="0">
                <a:solidFill>
                  <a:schemeClr val="tx1">
                    <a:lumMod val="75000"/>
                    <a:lumOff val="25000"/>
                  </a:schemeClr>
                </a:solidFill>
              </a:rPr>
              <a:t> mit einer zusätzlichen Beschreibungsdatei (</a:t>
            </a:r>
            <a:r>
              <a:rPr lang="de-DE" dirty="0" err="1">
                <a:solidFill>
                  <a:schemeClr val="tx1">
                    <a:lumMod val="75000"/>
                    <a:lumOff val="25000"/>
                  </a:schemeClr>
                </a:solidFill>
              </a:rPr>
              <a:t>module</a:t>
            </a:r>
            <a:r>
              <a:rPr lang="de-DE" dirty="0">
                <a:solidFill>
                  <a:schemeClr val="tx1">
                    <a:lumMod val="75000"/>
                    <a:lumOff val="25000"/>
                  </a:schemeClr>
                </a:solidFill>
              </a:rPr>
              <a:t>-info. </a:t>
            </a:r>
            <a:r>
              <a:rPr lang="de-DE" dirty="0" err="1">
                <a:solidFill>
                  <a:schemeClr val="tx1">
                    <a:lumMod val="75000"/>
                    <a:lumOff val="25000"/>
                  </a:schemeClr>
                </a:solidFill>
              </a:rPr>
              <a:t>class</a:t>
            </a:r>
            <a:r>
              <a:rPr lang="de-DE" dirty="0">
                <a:solidFill>
                  <a:schemeClr val="tx1">
                    <a:lumMod val="75000"/>
                    <a:lumOff val="25000"/>
                  </a:schemeClr>
                </a:solidFill>
              </a:rPr>
              <a:t>), die vor allem die Zugriffsrechte auf Paketebene regelt.</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Intern sind die </a:t>
            </a:r>
            <a:r>
              <a:rPr lang="de-DE" dirty="0" err="1">
                <a:solidFill>
                  <a:schemeClr val="tx1">
                    <a:lumMod val="75000"/>
                    <a:lumOff val="25000"/>
                  </a:schemeClr>
                </a:solidFill>
              </a:rPr>
              <a:t>jars</a:t>
            </a:r>
            <a:r>
              <a:rPr lang="de-DE" dirty="0">
                <a:solidFill>
                  <a:schemeClr val="tx1">
                    <a:lumMod val="75000"/>
                    <a:lumOff val="25000"/>
                  </a:schemeClr>
                </a:solidFill>
              </a:rPr>
              <a:t> weiterhin wie üblich in Paketen und Klassen organisiert</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Java Anwendungen können weiterhin herkömmlich (mit </a:t>
            </a:r>
            <a:r>
              <a:rPr lang="de-DE" dirty="0" err="1">
                <a:solidFill>
                  <a:schemeClr val="tx1">
                    <a:lumMod val="75000"/>
                    <a:lumOff val="25000"/>
                  </a:schemeClr>
                </a:solidFill>
              </a:rPr>
              <a:t>classpath</a:t>
            </a:r>
            <a:r>
              <a:rPr lang="de-DE" dirty="0">
                <a:solidFill>
                  <a:schemeClr val="tx1">
                    <a:lumMod val="75000"/>
                    <a:lumOff val="25000"/>
                  </a:schemeClr>
                </a:solidFill>
              </a:rPr>
              <a:t>) gestartet werden, dann verhalten sich Module wie </a:t>
            </a:r>
            <a:r>
              <a:rPr lang="de-DE" dirty="0" err="1">
                <a:solidFill>
                  <a:schemeClr val="tx1">
                    <a:lumMod val="75000"/>
                    <a:lumOff val="25000"/>
                  </a:schemeClr>
                </a:solidFill>
              </a:rPr>
              <a:t>jars</a:t>
            </a:r>
            <a:endParaRPr lang="de-DE"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Oder aber man startet die Anwendung als Modul, dann werden die Modul-</a:t>
            </a:r>
            <a:r>
              <a:rPr lang="de-DE" dirty="0" err="1">
                <a:solidFill>
                  <a:schemeClr val="tx1">
                    <a:lumMod val="75000"/>
                    <a:lumOff val="25000"/>
                  </a:schemeClr>
                </a:solidFill>
              </a:rPr>
              <a:t>Constraints</a:t>
            </a:r>
            <a:r>
              <a:rPr lang="de-DE" dirty="0">
                <a:solidFill>
                  <a:schemeClr val="tx1">
                    <a:lumMod val="75000"/>
                    <a:lumOff val="25000"/>
                  </a:schemeClr>
                </a:solidFill>
              </a:rPr>
              <a:t> mit einbezogen</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Man kann dabei noch-nicht modularisierte </a:t>
            </a:r>
            <a:r>
              <a:rPr lang="de-DE" dirty="0" err="1">
                <a:solidFill>
                  <a:schemeClr val="tx1">
                    <a:lumMod val="75000"/>
                    <a:lumOff val="25000"/>
                  </a:schemeClr>
                </a:solidFill>
              </a:rPr>
              <a:t>jars</a:t>
            </a:r>
            <a:r>
              <a:rPr lang="de-DE" dirty="0">
                <a:solidFill>
                  <a:schemeClr val="tx1">
                    <a:lumMod val="75000"/>
                    <a:lumOff val="25000"/>
                  </a:schemeClr>
                </a:solidFill>
              </a:rPr>
              <a:t> trotzdem problemlos mit einbeziehen</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Dabei werden direkt genutzte klassische </a:t>
            </a:r>
            <a:r>
              <a:rPr lang="de-DE" dirty="0" err="1">
                <a:solidFill>
                  <a:schemeClr val="tx1">
                    <a:lumMod val="75000"/>
                    <a:lumOff val="25000"/>
                  </a:schemeClr>
                </a:solidFill>
              </a:rPr>
              <a:t>jars</a:t>
            </a:r>
            <a:r>
              <a:rPr lang="de-DE" dirty="0">
                <a:solidFill>
                  <a:schemeClr val="tx1">
                    <a:lumMod val="75000"/>
                    <a:lumOff val="25000"/>
                  </a:schemeClr>
                </a:solidFill>
              </a:rPr>
              <a:t> zu sogenannten </a:t>
            </a:r>
            <a:r>
              <a:rPr lang="de-DE" dirty="0" err="1">
                <a:solidFill>
                  <a:schemeClr val="tx1">
                    <a:lumMod val="75000"/>
                    <a:lumOff val="25000"/>
                  </a:schemeClr>
                </a:solidFill>
              </a:rPr>
              <a:t>automatic</a:t>
            </a:r>
            <a:r>
              <a:rPr lang="de-DE" dirty="0">
                <a:solidFill>
                  <a:schemeClr val="tx1">
                    <a:lumMod val="75000"/>
                    <a:lumOff val="25000"/>
                  </a:schemeClr>
                </a:solidFill>
              </a:rPr>
              <a:t> </a:t>
            </a:r>
            <a:r>
              <a:rPr lang="de-DE" dirty="0" err="1">
                <a:solidFill>
                  <a:schemeClr val="tx1">
                    <a:lumMod val="75000"/>
                    <a:lumOff val="25000"/>
                  </a:schemeClr>
                </a:solidFill>
              </a:rPr>
              <a:t>modules</a:t>
            </a:r>
            <a:endParaRPr lang="de-DE" dirty="0">
              <a:solidFill>
                <a:schemeClr val="tx1">
                  <a:lumMod val="75000"/>
                  <a:lumOff val="25000"/>
                </a:schemeClr>
              </a:solidFill>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72649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D360F-4B92-CF05-41CA-695A5BD61822}"/>
              </a:ext>
            </a:extLst>
          </p:cNvPr>
          <p:cNvSpPr>
            <a:spLocks noGrp="1"/>
          </p:cNvSpPr>
          <p:nvPr>
            <p:ph type="title"/>
          </p:nvPr>
        </p:nvSpPr>
        <p:spPr/>
        <p:txBody>
          <a:bodyPr/>
          <a:lstStyle/>
          <a:p>
            <a:r>
              <a:rPr lang="de-DE" dirty="0"/>
              <a:t>Nutzen von Java Modulen</a:t>
            </a:r>
          </a:p>
        </p:txBody>
      </p:sp>
      <p:sp>
        <p:nvSpPr>
          <p:cNvPr id="3" name="Inhaltsplatzhalter 2">
            <a:extLst>
              <a:ext uri="{FF2B5EF4-FFF2-40B4-BE49-F238E27FC236}">
                <a16:creationId xmlns:a16="http://schemas.microsoft.com/office/drawing/2014/main" id="{E2253A13-E637-8EF9-8074-FC85F3FA7D3A}"/>
              </a:ext>
            </a:extLst>
          </p:cNvPr>
          <p:cNvSpPr>
            <a:spLocks noGrp="1"/>
          </p:cNvSpPr>
          <p:nvPr>
            <p:ph idx="1"/>
          </p:nvPr>
        </p:nvSpPr>
        <p:spPr/>
        <p:txBody>
          <a:bodyPr/>
          <a:lstStyle/>
          <a:p>
            <a:pPr marL="342900" lvl="1" indent="-342900"/>
            <a:r>
              <a:rPr lang="de-DE" sz="2000" b="0" i="0" dirty="0">
                <a:solidFill>
                  <a:srgbClr val="0F0F0F"/>
                </a:solidFill>
                <a:effectLst/>
                <a:latin typeface="Söhne"/>
              </a:rPr>
              <a:t>Stärkung der Kapselung, indem es verhindert, dass interne Implementierungsdetails ungewollt nach außen sichtbar werden</a:t>
            </a:r>
            <a:endParaRPr lang="de-DE" sz="1800" dirty="0"/>
          </a:p>
          <a:p>
            <a:pPr marL="342900" lvl="1" indent="-342900"/>
            <a:r>
              <a:rPr lang="de-DE" sz="1800" dirty="0"/>
              <a:t>Frameworks/Libraries können so sicherstellen, dass Consumer nur die öffentliche APIs nutzen </a:t>
            </a:r>
            <a:r>
              <a:rPr lang="de-DE" sz="1800" dirty="0">
                <a:sym typeface="Wingdings" panose="05000000000000000000" pitchFamily="2" charset="2"/>
              </a:rPr>
              <a:t> Überraschende Probleme bei Updates werden so vermieden (Einschränkung: wenn als Modul benutzt)</a:t>
            </a:r>
          </a:p>
          <a:p>
            <a:pPr marL="342900" lvl="1" indent="-342900"/>
            <a:r>
              <a:rPr lang="de-DE" sz="1800" dirty="0">
                <a:sym typeface="Wingdings" panose="05000000000000000000" pitchFamily="2" charset="2"/>
              </a:rPr>
              <a:t>Anwendungen können selbst modular aufgebaut werden, um die Wartbarkeit zu vereinfachen, so werden die Abhängigkeiten deutlich</a:t>
            </a:r>
          </a:p>
          <a:p>
            <a:pPr marL="342900" lvl="1" indent="-342900"/>
            <a:r>
              <a:rPr lang="de-DE" sz="1800" dirty="0">
                <a:sym typeface="Wingdings" panose="05000000000000000000" pitchFamily="2" charset="2"/>
              </a:rPr>
              <a:t>Große Codebasen können einfacher verwaltet werden</a:t>
            </a:r>
          </a:p>
          <a:p>
            <a:pPr marL="342900" lvl="1" indent="-342900"/>
            <a:r>
              <a:rPr lang="de-DE" sz="1800" dirty="0">
                <a:sym typeface="Wingdings" panose="05000000000000000000" pitchFamily="2" charset="2"/>
              </a:rPr>
              <a:t>Man kann eine auf das notwendige reduzierte JRE erzeugen und so Speicher für die Ausführung optimieren (besonders interessant für </a:t>
            </a:r>
            <a:r>
              <a:rPr lang="de-DE" sz="1800" dirty="0" err="1">
                <a:sym typeface="Wingdings" panose="05000000000000000000" pitchFamily="2" charset="2"/>
              </a:rPr>
              <a:t>embedded</a:t>
            </a:r>
            <a:r>
              <a:rPr lang="de-DE" sz="1800" dirty="0">
                <a:sym typeface="Wingdings" panose="05000000000000000000" pitchFamily="2" charset="2"/>
              </a:rPr>
              <a:t>)</a:t>
            </a:r>
            <a:endParaRPr lang="de-DE" sz="1800" dirty="0"/>
          </a:p>
          <a:p>
            <a:endParaRPr lang="de-DE" dirty="0"/>
          </a:p>
        </p:txBody>
      </p:sp>
    </p:spTree>
    <p:extLst>
      <p:ext uri="{BB962C8B-B14F-4D97-AF65-F5344CB8AC3E}">
        <p14:creationId xmlns:p14="http://schemas.microsoft.com/office/powerpoint/2010/main" val="345988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66B8E-F02F-E5D7-37EA-55117F9C1BC7}"/>
              </a:ext>
            </a:extLst>
          </p:cNvPr>
          <p:cNvSpPr>
            <a:spLocks noGrp="1"/>
          </p:cNvSpPr>
          <p:nvPr>
            <p:ph type="title"/>
          </p:nvPr>
        </p:nvSpPr>
        <p:spPr>
          <a:xfrm>
            <a:off x="677334" y="609600"/>
            <a:ext cx="8596668" cy="978568"/>
          </a:xfrm>
        </p:spPr>
        <p:txBody>
          <a:bodyPr>
            <a:normAutofit fontScale="90000"/>
          </a:bodyPr>
          <a:lstStyle/>
          <a:p>
            <a:r>
              <a:rPr lang="de-DE" dirty="0"/>
              <a:t>Java 9 – Module </a:t>
            </a:r>
            <a:r>
              <a:rPr lang="de-DE" dirty="0" err="1"/>
              <a:t>declaration</a:t>
            </a:r>
            <a:r>
              <a:rPr lang="de-DE" dirty="0"/>
              <a:t> „modul-info.java“</a:t>
            </a:r>
          </a:p>
        </p:txBody>
      </p:sp>
      <p:sp>
        <p:nvSpPr>
          <p:cNvPr id="3" name="Inhaltsplatzhalter 2">
            <a:extLst>
              <a:ext uri="{FF2B5EF4-FFF2-40B4-BE49-F238E27FC236}">
                <a16:creationId xmlns:a16="http://schemas.microsoft.com/office/drawing/2014/main" id="{8C5326A4-CAFC-D51E-DE9E-7810F8CE7705}"/>
              </a:ext>
            </a:extLst>
          </p:cNvPr>
          <p:cNvSpPr>
            <a:spLocks noGrp="1"/>
          </p:cNvSpPr>
          <p:nvPr>
            <p:ph idx="1"/>
          </p:nvPr>
        </p:nvSpPr>
        <p:spPr/>
        <p:txBody>
          <a:bodyPr>
            <a:normAutofit/>
          </a:bodyPr>
          <a:lstStyle/>
          <a:p>
            <a:r>
              <a:rPr lang="de-DE" b="1" dirty="0" err="1"/>
              <a:t>module</a:t>
            </a:r>
            <a:r>
              <a:rPr lang="de-DE" dirty="0"/>
              <a:t> - der Name des Moduls</a:t>
            </a:r>
          </a:p>
          <a:p>
            <a:r>
              <a:rPr lang="de-DE" b="1" dirty="0" err="1"/>
              <a:t>requires</a:t>
            </a:r>
            <a:r>
              <a:rPr lang="de-DE" dirty="0"/>
              <a:t> - Modul, von denen das Modul abhängt</a:t>
            </a:r>
          </a:p>
          <a:p>
            <a:r>
              <a:rPr lang="de-DE" b="1" dirty="0" err="1"/>
              <a:t>exports</a:t>
            </a:r>
            <a:r>
              <a:rPr lang="de-DE" dirty="0"/>
              <a:t> - Paket, auf die von außerhalb des Moduls zugegriffen werden kann</a:t>
            </a:r>
          </a:p>
          <a:p>
            <a:r>
              <a:rPr lang="de-DE" b="1" dirty="0" err="1"/>
              <a:t>opens</a:t>
            </a:r>
            <a:r>
              <a:rPr lang="de-DE" dirty="0"/>
              <a:t> - erlaubt anderen Klassen ausdrücklich den Zugriff auf die privaten Mitglieder eines Pakets über </a:t>
            </a:r>
            <a:r>
              <a:rPr lang="de-DE" dirty="0" err="1"/>
              <a:t>Reflection</a:t>
            </a:r>
            <a:r>
              <a:rPr lang="de-DE" dirty="0"/>
              <a:t> (sonst verboten)</a:t>
            </a:r>
          </a:p>
          <a:p>
            <a:r>
              <a:rPr lang="de-DE" b="1" dirty="0" err="1"/>
              <a:t>provides</a:t>
            </a:r>
            <a:r>
              <a:rPr lang="de-DE" dirty="0"/>
              <a:t> - wir können Dienstimplementierungen bereitstellen, die von anderen Modulen genutzt werden können</a:t>
            </a:r>
          </a:p>
          <a:p>
            <a:r>
              <a:rPr lang="de-DE" b="1" dirty="0" err="1"/>
              <a:t>uses</a:t>
            </a:r>
            <a:r>
              <a:rPr lang="de-DE" dirty="0"/>
              <a:t> – Services, die genutzt werden</a:t>
            </a:r>
          </a:p>
          <a:p>
            <a:endParaRPr lang="de-DE" dirty="0"/>
          </a:p>
        </p:txBody>
      </p:sp>
    </p:spTree>
    <p:extLst>
      <p:ext uri="{BB962C8B-B14F-4D97-AF65-F5344CB8AC3E}">
        <p14:creationId xmlns:p14="http://schemas.microsoft.com/office/powerpoint/2010/main" val="99769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24C1C1-3825-3C72-3230-2B3D45864499}"/>
              </a:ext>
            </a:extLst>
          </p:cNvPr>
          <p:cNvSpPr>
            <a:spLocks noGrp="1"/>
          </p:cNvSpPr>
          <p:nvPr>
            <p:ph type="title"/>
          </p:nvPr>
        </p:nvSpPr>
        <p:spPr/>
        <p:txBody>
          <a:bodyPr/>
          <a:lstStyle/>
          <a:p>
            <a:r>
              <a:rPr lang="de-DE" dirty="0"/>
              <a:t>Module </a:t>
            </a:r>
            <a:r>
              <a:rPr lang="de-DE" dirty="0" err="1"/>
              <a:t>declarations</a:t>
            </a:r>
            <a:r>
              <a:rPr lang="de-DE" dirty="0"/>
              <a:t> werden durch Kompilierung Module </a:t>
            </a:r>
            <a:r>
              <a:rPr lang="de-DE" dirty="0" err="1"/>
              <a:t>descriptors</a:t>
            </a:r>
            <a:endParaRPr lang="de-DE" dirty="0"/>
          </a:p>
        </p:txBody>
      </p:sp>
      <p:pic>
        <p:nvPicPr>
          <p:cNvPr id="5" name="Grafik 4">
            <a:extLst>
              <a:ext uri="{FF2B5EF4-FFF2-40B4-BE49-F238E27FC236}">
                <a16:creationId xmlns:a16="http://schemas.microsoft.com/office/drawing/2014/main" id="{1991903E-3192-E4A6-19A9-5E40CD2F832A}"/>
              </a:ext>
            </a:extLst>
          </p:cNvPr>
          <p:cNvPicPr>
            <a:picLocks noChangeAspect="1"/>
          </p:cNvPicPr>
          <p:nvPr/>
        </p:nvPicPr>
        <p:blipFill>
          <a:blip r:embed="rId2"/>
          <a:stretch>
            <a:fillRect/>
          </a:stretch>
        </p:blipFill>
        <p:spPr>
          <a:xfrm>
            <a:off x="1356081" y="2376648"/>
            <a:ext cx="7335274" cy="3591426"/>
          </a:xfrm>
          <a:prstGeom prst="rect">
            <a:avLst/>
          </a:prstGeom>
        </p:spPr>
      </p:pic>
    </p:spTree>
    <p:extLst>
      <p:ext uri="{BB962C8B-B14F-4D97-AF65-F5344CB8AC3E}">
        <p14:creationId xmlns:p14="http://schemas.microsoft.com/office/powerpoint/2010/main" val="2206548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8182176-BD4C-A9EC-B604-2B5AF557BC13}"/>
              </a:ext>
            </a:extLst>
          </p:cNvPr>
          <p:cNvSpPr>
            <a:spLocks noGrp="1"/>
          </p:cNvSpPr>
          <p:nvPr>
            <p:ph type="title"/>
          </p:nvPr>
        </p:nvSpPr>
        <p:spPr>
          <a:xfrm>
            <a:off x="652481" y="1382486"/>
            <a:ext cx="3547581" cy="4093028"/>
          </a:xfrm>
        </p:spPr>
        <p:txBody>
          <a:bodyPr anchor="ctr">
            <a:normAutofit/>
          </a:bodyPr>
          <a:lstStyle/>
          <a:p>
            <a:r>
              <a:rPr lang="de-DE" sz="3100"/>
              <a:t>Teil 1 - Zugriffssteuerung</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nhaltsplatzhalter 2">
            <a:extLst>
              <a:ext uri="{FF2B5EF4-FFF2-40B4-BE49-F238E27FC236}">
                <a16:creationId xmlns:a16="http://schemas.microsoft.com/office/drawing/2014/main" id="{84ACDFF0-D5F0-E7A3-2B17-5B941421C8F9}"/>
              </a:ext>
            </a:extLst>
          </p:cNvPr>
          <p:cNvGraphicFramePr>
            <a:graphicFrameLocks noGrp="1"/>
          </p:cNvGraphicFramePr>
          <p:nvPr>
            <p:ph idx="1"/>
            <p:extLst>
              <p:ext uri="{D42A27DB-BD31-4B8C-83A1-F6EECF244321}">
                <p14:modId xmlns:p14="http://schemas.microsoft.com/office/powerpoint/2010/main" val="148274683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43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Modultypen</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693319"/>
          </a:xfrm>
          <a:prstGeom prst="rect">
            <a:avLst/>
          </a:prstGeom>
          <a:noFill/>
        </p:spPr>
        <p:txBody>
          <a:bodyPr wrap="square" rtlCol="0">
            <a:spAutoFit/>
          </a:bodyPr>
          <a:lstStyle/>
          <a:p>
            <a:pPr marL="285750" indent="-285750">
              <a:buFont typeface="Arial" panose="020B0604020202020204" pitchFamily="34" charset="0"/>
              <a:buChar char="•"/>
            </a:pPr>
            <a:r>
              <a:rPr lang="de-DE" b="1" dirty="0"/>
              <a:t>Systemmodule</a:t>
            </a:r>
            <a:r>
              <a:rPr lang="de-DE" dirty="0"/>
              <a:t> - Dies sind die Module des JDK und JSE.</a:t>
            </a:r>
          </a:p>
          <a:p>
            <a:pPr marL="285750" indent="-285750">
              <a:buFont typeface="Arial" panose="020B0604020202020204" pitchFamily="34" charset="0"/>
              <a:buChar char="•"/>
            </a:pPr>
            <a:r>
              <a:rPr lang="de-DE" b="1" dirty="0"/>
              <a:t>Anwendungsmodule</a:t>
            </a:r>
            <a:r>
              <a:rPr lang="de-DE" dirty="0"/>
              <a:t> - Diese Module sind das, was wir normalerweise bauen wollen, wenn wir uns für die Verwendung von Modulen entscheiden. Sie sind in der kompilierten Datei </a:t>
            </a:r>
            <a:r>
              <a:rPr lang="de-DE" dirty="0" err="1"/>
              <a:t>module-info.class</a:t>
            </a:r>
            <a:r>
              <a:rPr lang="de-DE" dirty="0"/>
              <a:t> benannt und definiert, die im assemblierten JAR enthalten ist.</a:t>
            </a:r>
          </a:p>
          <a:p>
            <a:pPr marL="285750" indent="-285750">
              <a:buFont typeface="Arial" panose="020B0604020202020204" pitchFamily="34" charset="0"/>
              <a:buChar char="•"/>
            </a:pPr>
            <a:r>
              <a:rPr lang="de-DE" b="1" dirty="0"/>
              <a:t>Automatische Module </a:t>
            </a:r>
            <a:r>
              <a:rPr lang="de-DE" dirty="0"/>
              <a:t>- Wir können inoffizielle Module einbinden, indem wir vorhandene JAR-Dateien zum Modulpfad hinzufügen. Der Name des Moduls wird aus dem Namen der JAR-Datei abgeleitet. Automatische Module haben vollen Lesezugriff auf alle anderen Module, die über den Pfad geladen werden.</a:t>
            </a:r>
          </a:p>
          <a:p>
            <a:pPr marL="285750" indent="-285750">
              <a:buFont typeface="Arial" panose="020B0604020202020204" pitchFamily="34" charset="0"/>
              <a:buChar char="•"/>
            </a:pPr>
            <a:r>
              <a:rPr lang="de-DE" b="1" dirty="0"/>
              <a:t>Unbenanntes Modul </a:t>
            </a:r>
            <a:r>
              <a:rPr lang="de-DE" dirty="0"/>
              <a:t>- Wenn eine Klasse oder ein JAR in den Klassenpfad, aber nicht in den Modulpfad geladen wird, wird sie/es automatisch dem unbenannten Modul hinzugefügt. Es ist ein Auffangmodul, um die Abwärtskompatibilität mit früher geschriebenem Java-Code zu wahren.</a:t>
            </a:r>
          </a:p>
        </p:txBody>
      </p:sp>
    </p:spTree>
    <p:extLst>
      <p:ext uri="{BB962C8B-B14F-4D97-AF65-F5344CB8AC3E}">
        <p14:creationId xmlns:p14="http://schemas.microsoft.com/office/powerpoint/2010/main" val="198397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1FE324EA-9007-74DC-5467-A7D6A3768C75}"/>
              </a:ext>
            </a:extLst>
          </p:cNvPr>
          <p:cNvSpPr/>
          <p:nvPr/>
        </p:nvSpPr>
        <p:spPr>
          <a:xfrm>
            <a:off x="1095516" y="1844192"/>
            <a:ext cx="3977173" cy="4226504"/>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Module</a:t>
            </a:r>
          </a:p>
        </p:txBody>
      </p:sp>
      <p:sp>
        <p:nvSpPr>
          <p:cNvPr id="15" name="Rechteck 14">
            <a:extLst>
              <a:ext uri="{FF2B5EF4-FFF2-40B4-BE49-F238E27FC236}">
                <a16:creationId xmlns:a16="http://schemas.microsoft.com/office/drawing/2014/main" id="{D310EB21-D3C8-363E-8791-DE7CC72CD91B}"/>
              </a:ext>
            </a:extLst>
          </p:cNvPr>
          <p:cNvSpPr/>
          <p:nvPr/>
        </p:nvSpPr>
        <p:spPr>
          <a:xfrm>
            <a:off x="5072690" y="1844192"/>
            <a:ext cx="3977174" cy="4226504"/>
          </a:xfrm>
          <a:prstGeom prst="rect">
            <a:avLst/>
          </a:prstGeom>
          <a:solidFill>
            <a:schemeClr val="accent3">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Classpath</a:t>
            </a:r>
            <a:endParaRPr lang="de-DE" dirty="0"/>
          </a:p>
        </p:txBody>
      </p:sp>
      <p:sp>
        <p:nvSpPr>
          <p:cNvPr id="2" name="Titel 1">
            <a:extLst>
              <a:ext uri="{FF2B5EF4-FFF2-40B4-BE49-F238E27FC236}">
                <a16:creationId xmlns:a16="http://schemas.microsoft.com/office/drawing/2014/main" id="{77F9344A-EF54-BA55-06B1-190D0BBD02DE}"/>
              </a:ext>
            </a:extLst>
          </p:cNvPr>
          <p:cNvSpPr>
            <a:spLocks noGrp="1"/>
          </p:cNvSpPr>
          <p:nvPr>
            <p:ph type="title"/>
          </p:nvPr>
        </p:nvSpPr>
        <p:spPr/>
        <p:txBody>
          <a:bodyPr/>
          <a:lstStyle/>
          <a:p>
            <a:r>
              <a:rPr lang="de-DE" dirty="0"/>
              <a:t>Java 9 - Rückwärtskompatibilität</a:t>
            </a:r>
          </a:p>
        </p:txBody>
      </p:sp>
      <p:sp>
        <p:nvSpPr>
          <p:cNvPr id="4" name="Rechteck 3">
            <a:extLst>
              <a:ext uri="{FF2B5EF4-FFF2-40B4-BE49-F238E27FC236}">
                <a16:creationId xmlns:a16="http://schemas.microsoft.com/office/drawing/2014/main" id="{329FF5C7-4B61-C626-A482-0E6B769767A9}"/>
              </a:ext>
            </a:extLst>
          </p:cNvPr>
          <p:cNvSpPr/>
          <p:nvPr/>
        </p:nvSpPr>
        <p:spPr>
          <a:xfrm>
            <a:off x="1129990" y="2289717"/>
            <a:ext cx="1561171" cy="1003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Named</a:t>
            </a:r>
            <a:r>
              <a:rPr lang="de-DE" dirty="0"/>
              <a:t> Module 1</a:t>
            </a:r>
          </a:p>
        </p:txBody>
      </p:sp>
      <p:sp>
        <p:nvSpPr>
          <p:cNvPr id="5" name="Rechteck 4">
            <a:extLst>
              <a:ext uri="{FF2B5EF4-FFF2-40B4-BE49-F238E27FC236}">
                <a16:creationId xmlns:a16="http://schemas.microsoft.com/office/drawing/2014/main" id="{A4FD361F-96DB-21F5-3E9F-590379F9DFE3}"/>
              </a:ext>
            </a:extLst>
          </p:cNvPr>
          <p:cNvSpPr/>
          <p:nvPr/>
        </p:nvSpPr>
        <p:spPr>
          <a:xfrm>
            <a:off x="1129990" y="3805044"/>
            <a:ext cx="1561171" cy="1003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Named</a:t>
            </a:r>
            <a:r>
              <a:rPr lang="de-DE" dirty="0"/>
              <a:t> Module 2</a:t>
            </a:r>
          </a:p>
        </p:txBody>
      </p:sp>
      <p:cxnSp>
        <p:nvCxnSpPr>
          <p:cNvPr id="7" name="Gerade Verbindung mit Pfeil 6">
            <a:extLst>
              <a:ext uri="{FF2B5EF4-FFF2-40B4-BE49-F238E27FC236}">
                <a16:creationId xmlns:a16="http://schemas.microsoft.com/office/drawing/2014/main" id="{5845E2FC-C7A1-EFB1-5C44-E4E794E90AA9}"/>
              </a:ext>
            </a:extLst>
          </p:cNvPr>
          <p:cNvCxnSpPr>
            <a:stCxn id="4" idx="2"/>
            <a:endCxn id="5" idx="0"/>
          </p:cNvCxnSpPr>
          <p:nvPr/>
        </p:nvCxnSpPr>
        <p:spPr>
          <a:xfrm>
            <a:off x="1910576" y="3293327"/>
            <a:ext cx="0" cy="5117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3B41B051-13A8-7D63-7879-067AB24EC03E}"/>
              </a:ext>
            </a:extLst>
          </p:cNvPr>
          <p:cNvSpPr/>
          <p:nvPr/>
        </p:nvSpPr>
        <p:spPr>
          <a:xfrm>
            <a:off x="4292104" y="2287678"/>
            <a:ext cx="1561171" cy="1003610"/>
          </a:xfrm>
          <a:prstGeom prst="rect">
            <a:avLst/>
          </a:prstGeom>
          <a:pattFill prst="wdDnDiag">
            <a:fgClr>
              <a:schemeClr val="accent1"/>
            </a:fgClr>
            <a:bgClr>
              <a:schemeClr val="accent3">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Legacy </a:t>
            </a:r>
            <a:r>
              <a:rPr lang="de-DE" dirty="0" err="1"/>
              <a:t>jar</a:t>
            </a:r>
            <a:endParaRPr lang="de-DE" dirty="0"/>
          </a:p>
          <a:p>
            <a:pPr algn="ctr"/>
            <a:r>
              <a:rPr lang="de-DE" dirty="0"/>
              <a:t>(Module) 1</a:t>
            </a:r>
          </a:p>
        </p:txBody>
      </p:sp>
      <p:sp>
        <p:nvSpPr>
          <p:cNvPr id="9" name="Rechteck 8">
            <a:extLst>
              <a:ext uri="{FF2B5EF4-FFF2-40B4-BE49-F238E27FC236}">
                <a16:creationId xmlns:a16="http://schemas.microsoft.com/office/drawing/2014/main" id="{EC6CEE1C-D7B2-FF03-3CA6-97F060572F03}"/>
              </a:ext>
            </a:extLst>
          </p:cNvPr>
          <p:cNvSpPr/>
          <p:nvPr/>
        </p:nvSpPr>
        <p:spPr>
          <a:xfrm>
            <a:off x="7083030" y="2289717"/>
            <a:ext cx="1561171" cy="100361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Legacy</a:t>
            </a:r>
          </a:p>
          <a:p>
            <a:pPr algn="ctr"/>
            <a:r>
              <a:rPr lang="de-DE" dirty="0" err="1"/>
              <a:t>jar</a:t>
            </a:r>
            <a:r>
              <a:rPr lang="de-DE" dirty="0"/>
              <a:t> 2</a:t>
            </a:r>
          </a:p>
        </p:txBody>
      </p:sp>
      <p:cxnSp>
        <p:nvCxnSpPr>
          <p:cNvPr id="10" name="Gerade Verbindung mit Pfeil 9">
            <a:extLst>
              <a:ext uri="{FF2B5EF4-FFF2-40B4-BE49-F238E27FC236}">
                <a16:creationId xmlns:a16="http://schemas.microsoft.com/office/drawing/2014/main" id="{FCB7B92D-9C0A-A317-5AF5-F8FCC91C603E}"/>
              </a:ext>
            </a:extLst>
          </p:cNvPr>
          <p:cNvCxnSpPr>
            <a:cxnSpLocks/>
            <a:endCxn id="8" idx="1"/>
          </p:cNvCxnSpPr>
          <p:nvPr/>
        </p:nvCxnSpPr>
        <p:spPr>
          <a:xfrm flipV="1">
            <a:off x="2691161" y="2789483"/>
            <a:ext cx="1600943" cy="18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36601A-9CE8-433B-0A7B-7470FFA54B37}"/>
              </a:ext>
            </a:extLst>
          </p:cNvPr>
          <p:cNvCxnSpPr>
            <a:cxnSpLocks/>
          </p:cNvCxnSpPr>
          <p:nvPr/>
        </p:nvCxnSpPr>
        <p:spPr>
          <a:xfrm>
            <a:off x="5853275" y="2789483"/>
            <a:ext cx="1229755" cy="0"/>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FC028339-C6AE-6008-0079-D2F5894E7672}"/>
              </a:ext>
            </a:extLst>
          </p:cNvPr>
          <p:cNvSpPr txBox="1"/>
          <p:nvPr/>
        </p:nvSpPr>
        <p:spPr>
          <a:xfrm>
            <a:off x="6015177" y="1844192"/>
            <a:ext cx="2135706" cy="369332"/>
          </a:xfrm>
          <a:prstGeom prst="rect">
            <a:avLst/>
          </a:prstGeom>
          <a:noFill/>
        </p:spPr>
        <p:txBody>
          <a:bodyPr wrap="square" rtlCol="0">
            <a:spAutoFit/>
          </a:bodyPr>
          <a:lstStyle/>
          <a:p>
            <a:r>
              <a:rPr lang="de-DE" dirty="0" err="1"/>
              <a:t>Unnamed</a:t>
            </a:r>
            <a:r>
              <a:rPr lang="de-DE" dirty="0"/>
              <a:t> Module</a:t>
            </a:r>
          </a:p>
        </p:txBody>
      </p:sp>
      <p:sp>
        <p:nvSpPr>
          <p:cNvPr id="21" name="Textfeld 20">
            <a:extLst>
              <a:ext uri="{FF2B5EF4-FFF2-40B4-BE49-F238E27FC236}">
                <a16:creationId xmlns:a16="http://schemas.microsoft.com/office/drawing/2014/main" id="{D06780BA-3256-3B20-1B6E-F900EF842A55}"/>
              </a:ext>
            </a:extLst>
          </p:cNvPr>
          <p:cNvSpPr txBox="1"/>
          <p:nvPr/>
        </p:nvSpPr>
        <p:spPr>
          <a:xfrm>
            <a:off x="4498154" y="3460593"/>
            <a:ext cx="1355121" cy="646331"/>
          </a:xfrm>
          <a:prstGeom prst="rect">
            <a:avLst/>
          </a:prstGeom>
          <a:noFill/>
        </p:spPr>
        <p:txBody>
          <a:bodyPr wrap="square" rtlCol="0">
            <a:spAutoFit/>
          </a:bodyPr>
          <a:lstStyle/>
          <a:p>
            <a:r>
              <a:rPr lang="de-DE" dirty="0" err="1"/>
              <a:t>Automatic</a:t>
            </a:r>
            <a:r>
              <a:rPr lang="de-DE" dirty="0"/>
              <a:t> Modules</a:t>
            </a:r>
          </a:p>
        </p:txBody>
      </p:sp>
    </p:spTree>
    <p:extLst>
      <p:ext uri="{BB962C8B-B14F-4D97-AF65-F5344CB8AC3E}">
        <p14:creationId xmlns:p14="http://schemas.microsoft.com/office/powerpoint/2010/main" val="2905272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 Beispiel</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139321"/>
          </a:xfrm>
          <a:prstGeom prst="rect">
            <a:avLst/>
          </a:prstGeom>
          <a:noFill/>
        </p:spPr>
        <p:txBody>
          <a:bodyPr wrap="square" rtlCol="0">
            <a:spAutoFit/>
          </a:bodyPr>
          <a:lstStyle/>
          <a:p>
            <a:r>
              <a:rPr lang="de-DE" dirty="0"/>
              <a:t>02b_usedLegacyLibs alleine öffnen und bauen</a:t>
            </a:r>
          </a:p>
          <a:p>
            <a:endParaRPr lang="de-DE" dirty="0"/>
          </a:p>
          <a:p>
            <a:pPr marL="285750" indent="-285750">
              <a:buFont typeface="Arial" panose="020B0604020202020204" pitchFamily="34" charset="0"/>
              <a:buChar char="•"/>
            </a:pPr>
            <a:r>
              <a:rPr lang="de-DE" dirty="0"/>
              <a:t>1 </a:t>
            </a:r>
            <a:r>
              <a:rPr lang="de-DE" dirty="0" err="1"/>
              <a:t>automatic</a:t>
            </a:r>
            <a:r>
              <a:rPr lang="de-DE" dirty="0"/>
              <a:t> </a:t>
            </a:r>
            <a:r>
              <a:rPr lang="de-DE" dirty="0" err="1"/>
              <a:t>module</a:t>
            </a:r>
            <a:r>
              <a:rPr lang="de-DE" dirty="0"/>
              <a:t> (02b_usedLegacyLibs)</a:t>
            </a:r>
          </a:p>
          <a:p>
            <a:pPr marL="742950" lvl="1" indent="-285750">
              <a:buFont typeface="Arial" panose="020B0604020202020204" pitchFamily="34" charset="0"/>
              <a:buChar char="•"/>
            </a:pPr>
            <a:r>
              <a:rPr lang="de-DE" dirty="0" err="1"/>
              <a:t>legacy</a:t>
            </a:r>
            <a:r>
              <a:rPr lang="de-DE" dirty="0"/>
              <a:t> </a:t>
            </a:r>
          </a:p>
          <a:p>
            <a:pPr marL="285750" indent="-285750">
              <a:buFont typeface="Arial" panose="020B0604020202020204" pitchFamily="34" charset="0"/>
              <a:buChar char="•"/>
            </a:pPr>
            <a:r>
              <a:rPr lang="de-DE" dirty="0"/>
              <a:t>1 </a:t>
            </a:r>
            <a:r>
              <a:rPr lang="de-DE" dirty="0" err="1"/>
              <a:t>jar</a:t>
            </a:r>
            <a:r>
              <a:rPr lang="de-DE" dirty="0"/>
              <a:t>, das in das </a:t>
            </a:r>
            <a:r>
              <a:rPr lang="de-DE" dirty="0" err="1"/>
              <a:t>unnamed</a:t>
            </a:r>
            <a:r>
              <a:rPr lang="de-DE" dirty="0"/>
              <a:t> </a:t>
            </a:r>
            <a:r>
              <a:rPr lang="de-DE" dirty="0" err="1"/>
              <a:t>module</a:t>
            </a:r>
            <a:r>
              <a:rPr lang="de-DE" dirty="0"/>
              <a:t> geladen wird (02b_usedLegacyLibs)</a:t>
            </a:r>
          </a:p>
          <a:p>
            <a:pPr marL="742950" lvl="1" indent="-285750">
              <a:buFont typeface="Arial" panose="020B0604020202020204" pitchFamily="34" charset="0"/>
              <a:buChar char="•"/>
            </a:pPr>
            <a:r>
              <a:rPr lang="de-DE" dirty="0" err="1"/>
              <a:t>de.zettsystems.morelegacy</a:t>
            </a:r>
            <a:endParaRPr lang="de-DE" dirty="0"/>
          </a:p>
          <a:p>
            <a:endParaRPr lang="de-DE" dirty="0"/>
          </a:p>
          <a:p>
            <a:r>
              <a:rPr lang="de-DE" dirty="0"/>
              <a:t>02_modules kann im großen Projekt dann benutzt werden</a:t>
            </a:r>
          </a:p>
          <a:p>
            <a:pPr marL="285750" indent="-285750">
              <a:buFont typeface="Arial" panose="020B0604020202020204" pitchFamily="34" charset="0"/>
              <a:buChar char="•"/>
            </a:pPr>
            <a:r>
              <a:rPr lang="de-DE" dirty="0"/>
              <a:t>2 „echte“ Module (02_modules)</a:t>
            </a:r>
          </a:p>
          <a:p>
            <a:pPr marL="742950" lvl="1" indent="-285750">
              <a:buFont typeface="Arial" panose="020B0604020202020204" pitchFamily="34" charset="0"/>
              <a:buChar char="•"/>
            </a:pPr>
            <a:r>
              <a:rPr lang="de-DE" dirty="0" err="1"/>
              <a:t>de.zettsystems.hello</a:t>
            </a:r>
            <a:endParaRPr lang="de-DE" dirty="0"/>
          </a:p>
          <a:p>
            <a:pPr marL="742950" lvl="1" indent="-285750">
              <a:buFont typeface="Arial" panose="020B0604020202020204" pitchFamily="34" charset="0"/>
              <a:buChar char="•"/>
            </a:pPr>
            <a:r>
              <a:rPr lang="de-DE" dirty="0" err="1"/>
              <a:t>de.zettsystems.main</a:t>
            </a:r>
            <a:endParaRPr lang="de-DE" dirty="0"/>
          </a:p>
        </p:txBody>
      </p:sp>
    </p:spTree>
    <p:extLst>
      <p:ext uri="{BB962C8B-B14F-4D97-AF65-F5344CB8AC3E}">
        <p14:creationId xmlns:p14="http://schemas.microsoft.com/office/powerpoint/2010/main" val="4294302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3F5E8-A150-635C-1E25-B90BB1700BC2}"/>
              </a:ext>
            </a:extLst>
          </p:cNvPr>
          <p:cNvSpPr>
            <a:spLocks noGrp="1"/>
          </p:cNvSpPr>
          <p:nvPr>
            <p:ph type="title"/>
          </p:nvPr>
        </p:nvSpPr>
        <p:spPr/>
        <p:txBody>
          <a:bodyPr/>
          <a:lstStyle/>
          <a:p>
            <a:r>
              <a:rPr lang="de-DE" dirty="0"/>
              <a:t>Der Service </a:t>
            </a:r>
            <a:r>
              <a:rPr lang="de-DE" dirty="0" err="1"/>
              <a:t>Loader</a:t>
            </a:r>
            <a:r>
              <a:rPr lang="de-DE" dirty="0"/>
              <a:t> Mechanismus</a:t>
            </a:r>
          </a:p>
        </p:txBody>
      </p:sp>
      <p:sp>
        <p:nvSpPr>
          <p:cNvPr id="3" name="Inhaltsplatzhalter 2">
            <a:extLst>
              <a:ext uri="{FF2B5EF4-FFF2-40B4-BE49-F238E27FC236}">
                <a16:creationId xmlns:a16="http://schemas.microsoft.com/office/drawing/2014/main" id="{21CA20C5-CCFF-D1D1-1E84-0A658825E05A}"/>
              </a:ext>
            </a:extLst>
          </p:cNvPr>
          <p:cNvSpPr>
            <a:spLocks noGrp="1"/>
          </p:cNvSpPr>
          <p:nvPr>
            <p:ph idx="1"/>
          </p:nvPr>
        </p:nvSpPr>
        <p:spPr/>
        <p:txBody>
          <a:bodyPr/>
          <a:lstStyle/>
          <a:p>
            <a:pPr marL="0" indent="0">
              <a:buNone/>
            </a:pPr>
            <a:r>
              <a:rPr lang="de-DE" b="0" i="0" dirty="0">
                <a:solidFill>
                  <a:srgbClr val="0F0F0F"/>
                </a:solidFill>
                <a:effectLst/>
                <a:latin typeface="Söhne"/>
              </a:rPr>
              <a:t>Der Service </a:t>
            </a:r>
            <a:r>
              <a:rPr lang="de-DE" b="0" i="0" dirty="0" err="1">
                <a:solidFill>
                  <a:srgbClr val="0F0F0F"/>
                </a:solidFill>
                <a:effectLst/>
                <a:latin typeface="Söhne"/>
              </a:rPr>
              <a:t>Loader</a:t>
            </a:r>
            <a:r>
              <a:rPr lang="de-DE" b="0" i="0" dirty="0">
                <a:solidFill>
                  <a:srgbClr val="0F0F0F"/>
                </a:solidFill>
                <a:effectLst/>
                <a:latin typeface="Söhne"/>
              </a:rPr>
              <a:t> Mechanismus in Java ermöglicht das Laden von Diensten oder Service-Implementierungen zur Laufzeit auf eine modulare und entkoppelte Weise.</a:t>
            </a:r>
          </a:p>
          <a:p>
            <a:pPr algn="l">
              <a:buFont typeface="+mj-lt"/>
              <a:buAutoNum type="arabicPeriod"/>
            </a:pPr>
            <a:r>
              <a:rPr lang="de-DE" b="1" i="0" dirty="0">
                <a:effectLst/>
                <a:latin typeface="Söhne"/>
              </a:rPr>
              <a:t>Lose Kopplung</a:t>
            </a:r>
            <a:r>
              <a:rPr lang="de-DE" b="0" i="0" dirty="0">
                <a:effectLst/>
                <a:latin typeface="Söhne"/>
              </a:rPr>
              <a:t>: Der Service </a:t>
            </a:r>
            <a:r>
              <a:rPr lang="de-DE" b="0" i="0" dirty="0" err="1">
                <a:effectLst/>
                <a:latin typeface="Söhne"/>
              </a:rPr>
              <a:t>Loader</a:t>
            </a:r>
            <a:r>
              <a:rPr lang="de-DE" b="0" i="0" dirty="0">
                <a:effectLst/>
                <a:latin typeface="Söhne"/>
              </a:rPr>
              <a:t> ermöglicht es, Dienste zu verwenden, ohne sich auf spezifische Implementierungen festzulegen, was die Kopplung zwischen verschiedenen Modulen oder Komponenten reduziert.</a:t>
            </a:r>
          </a:p>
          <a:p>
            <a:pPr algn="l">
              <a:buFont typeface="+mj-lt"/>
              <a:buAutoNum type="arabicPeriod"/>
            </a:pPr>
            <a:r>
              <a:rPr lang="de-DE" b="1" i="0" dirty="0">
                <a:effectLst/>
                <a:latin typeface="Söhne"/>
              </a:rPr>
              <a:t>Modularität</a:t>
            </a:r>
            <a:r>
              <a:rPr lang="de-DE" b="0" i="0" dirty="0">
                <a:effectLst/>
                <a:latin typeface="Söhne"/>
              </a:rPr>
              <a:t>: Er unterstützt die Modularisierung von Anwendungen, indem er es ermöglicht, Dienste in unterschiedlichen Modulen zu definieren und zu verwenden.</a:t>
            </a:r>
          </a:p>
          <a:p>
            <a:pPr algn="l">
              <a:buFont typeface="+mj-lt"/>
              <a:buAutoNum type="arabicPeriod"/>
            </a:pPr>
            <a:r>
              <a:rPr lang="de-DE" b="1" i="0" dirty="0">
                <a:effectLst/>
                <a:latin typeface="Söhne"/>
              </a:rPr>
              <a:t>Erweiterbarkeit</a:t>
            </a:r>
            <a:r>
              <a:rPr lang="de-DE" b="0" i="0" dirty="0">
                <a:effectLst/>
                <a:latin typeface="Söhne"/>
              </a:rPr>
              <a:t>: Neue Dienstleistungen können hinzugefügt werden, ohne bestehenden Code zu ändern, was die Erweiterung von Anwendungen erleichtert.</a:t>
            </a:r>
          </a:p>
          <a:p>
            <a:pPr algn="l">
              <a:buFont typeface="+mj-lt"/>
              <a:buAutoNum type="arabicPeriod"/>
            </a:pPr>
            <a:r>
              <a:rPr lang="de-DE" b="1" i="0" dirty="0">
                <a:effectLst/>
                <a:latin typeface="Söhne"/>
              </a:rPr>
              <a:t>Einfache Handhabung</a:t>
            </a:r>
            <a:r>
              <a:rPr lang="de-DE" b="0" i="0" dirty="0">
                <a:effectLst/>
                <a:latin typeface="Söhne"/>
              </a:rPr>
              <a:t>: Der Service </a:t>
            </a:r>
            <a:r>
              <a:rPr lang="de-DE" b="0" i="0" dirty="0" err="1">
                <a:effectLst/>
                <a:latin typeface="Söhne"/>
              </a:rPr>
              <a:t>Loader</a:t>
            </a:r>
            <a:r>
              <a:rPr lang="de-DE" b="0" i="0" dirty="0">
                <a:effectLst/>
                <a:latin typeface="Söhne"/>
              </a:rPr>
              <a:t> ist relativ einfach zu verwenden und erfordert keine externen Bibliotheken oder Container.</a:t>
            </a:r>
          </a:p>
          <a:p>
            <a:pPr marL="0" indent="0">
              <a:buNone/>
            </a:pPr>
            <a:endParaRPr lang="de-DE" dirty="0"/>
          </a:p>
        </p:txBody>
      </p:sp>
    </p:spTree>
    <p:extLst>
      <p:ext uri="{BB962C8B-B14F-4D97-AF65-F5344CB8AC3E}">
        <p14:creationId xmlns:p14="http://schemas.microsoft.com/office/powerpoint/2010/main" val="368353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45921-3F03-3E86-8DE9-7A50D2F0D400}"/>
              </a:ext>
            </a:extLst>
          </p:cNvPr>
          <p:cNvSpPr>
            <a:spLocks noGrp="1"/>
          </p:cNvSpPr>
          <p:nvPr>
            <p:ph type="title"/>
          </p:nvPr>
        </p:nvSpPr>
        <p:spPr/>
        <p:txBody>
          <a:bodyPr/>
          <a:lstStyle/>
          <a:p>
            <a:r>
              <a:rPr lang="de-DE" dirty="0"/>
              <a:t>Abgrenzung zu anderen ähnlichen Techniken 1</a:t>
            </a:r>
          </a:p>
        </p:txBody>
      </p:sp>
      <p:sp>
        <p:nvSpPr>
          <p:cNvPr id="3" name="Inhaltsplatzhalter 2">
            <a:extLst>
              <a:ext uri="{FF2B5EF4-FFF2-40B4-BE49-F238E27FC236}">
                <a16:creationId xmlns:a16="http://schemas.microsoft.com/office/drawing/2014/main" id="{D523F3BA-24F6-4B60-EE3C-909270E7232D}"/>
              </a:ext>
            </a:extLst>
          </p:cNvPr>
          <p:cNvSpPr>
            <a:spLocks noGrp="1"/>
          </p:cNvSpPr>
          <p:nvPr>
            <p:ph idx="1"/>
          </p:nvPr>
        </p:nvSpPr>
        <p:spPr/>
        <p:txBody>
          <a:bodyPr>
            <a:normAutofit lnSpcReduction="10000"/>
          </a:bodyPr>
          <a:lstStyle/>
          <a:p>
            <a:r>
              <a:rPr lang="de-DE" b="1" i="0" dirty="0" err="1">
                <a:effectLst/>
                <a:latin typeface="Söhne"/>
              </a:rPr>
              <a:t>Dependency</a:t>
            </a:r>
            <a:r>
              <a:rPr lang="de-DE" b="1" i="0" dirty="0">
                <a:effectLst/>
                <a:latin typeface="Söhne"/>
              </a:rPr>
              <a:t> </a:t>
            </a:r>
            <a:r>
              <a:rPr lang="de-DE" b="1" i="0" dirty="0" err="1">
                <a:effectLst/>
                <a:latin typeface="Söhne"/>
              </a:rPr>
              <a:t>Injection</a:t>
            </a:r>
            <a:r>
              <a:rPr lang="de-DE" b="1" i="0" dirty="0">
                <a:effectLst/>
                <a:latin typeface="Söhne"/>
              </a:rPr>
              <a:t> (DI)</a:t>
            </a:r>
            <a:r>
              <a:rPr lang="de-DE" b="0" i="0" dirty="0">
                <a:effectLst/>
                <a:latin typeface="Söhne"/>
              </a:rPr>
              <a:t>:</a:t>
            </a:r>
          </a:p>
          <a:p>
            <a:pPr lvl="1"/>
            <a:r>
              <a:rPr lang="de-DE" b="1" i="0" dirty="0">
                <a:effectLst/>
                <a:latin typeface="Söhne"/>
              </a:rPr>
              <a:t>DI-Frameworks</a:t>
            </a:r>
            <a:r>
              <a:rPr lang="de-DE" b="0" i="0" dirty="0">
                <a:effectLst/>
                <a:latin typeface="Söhne"/>
              </a:rPr>
              <a:t> wie Spring oder </a:t>
            </a:r>
            <a:r>
              <a:rPr lang="de-DE" b="0" i="0" dirty="0" err="1">
                <a:effectLst/>
                <a:latin typeface="Söhne"/>
              </a:rPr>
              <a:t>Guice</a:t>
            </a:r>
            <a:r>
              <a:rPr lang="de-DE" b="0" i="0" dirty="0">
                <a:effectLst/>
                <a:latin typeface="Söhne"/>
              </a:rPr>
              <a:t> ermöglichen eine feinere Kontrolle über die Lebenszyklusverwaltung und die Konfiguration von Abhängigkeiten. Sie sind mächtiger und flexibler als der Service </a:t>
            </a:r>
            <a:r>
              <a:rPr lang="de-DE" b="0" i="0" dirty="0" err="1">
                <a:effectLst/>
                <a:latin typeface="Söhne"/>
              </a:rPr>
              <a:t>Loader</a:t>
            </a:r>
            <a:r>
              <a:rPr lang="de-DE" b="0" i="0" dirty="0">
                <a:effectLst/>
                <a:latin typeface="Söhne"/>
              </a:rPr>
              <a:t>, aber auch komplexer.</a:t>
            </a:r>
          </a:p>
          <a:p>
            <a:pPr lvl="1"/>
            <a:r>
              <a:rPr lang="de-DE" b="1" i="0" dirty="0">
                <a:effectLst/>
                <a:latin typeface="Söhne"/>
              </a:rPr>
              <a:t>Service </a:t>
            </a:r>
            <a:r>
              <a:rPr lang="de-DE" b="1" i="0" dirty="0" err="1">
                <a:effectLst/>
                <a:latin typeface="Söhne"/>
              </a:rPr>
              <a:t>Loader</a:t>
            </a:r>
            <a:r>
              <a:rPr lang="de-DE" b="0" i="0" dirty="0">
                <a:effectLst/>
                <a:latin typeface="Söhne"/>
              </a:rPr>
              <a:t> ist einfacher und wird hauptsächlich für das Laden von Diensten verwendet, ohne erweiterte Funktionen wie Interceptors, Scopes, oder AOP (</a:t>
            </a:r>
            <a:r>
              <a:rPr lang="de-DE" b="0" i="0" dirty="0" err="1">
                <a:effectLst/>
                <a:latin typeface="Söhne"/>
              </a:rPr>
              <a:t>Aspect-Oriented</a:t>
            </a:r>
            <a:r>
              <a:rPr lang="de-DE" b="0" i="0" dirty="0">
                <a:effectLst/>
                <a:latin typeface="Söhne"/>
              </a:rPr>
              <a:t> </a:t>
            </a:r>
            <a:r>
              <a:rPr lang="de-DE" b="0" i="0" dirty="0" err="1">
                <a:effectLst/>
                <a:latin typeface="Söhne"/>
              </a:rPr>
              <a:t>Programming</a:t>
            </a:r>
            <a:r>
              <a:rPr lang="de-DE" b="0" i="0" dirty="0">
                <a:effectLst/>
                <a:latin typeface="Söhne"/>
              </a:rPr>
              <a:t>) zu bieten.</a:t>
            </a:r>
          </a:p>
          <a:p>
            <a:r>
              <a:rPr lang="de-DE" b="1" i="0" dirty="0">
                <a:effectLst/>
                <a:latin typeface="Söhne"/>
              </a:rPr>
              <a:t>Java Naming and Directory Interface (JNDI)</a:t>
            </a:r>
            <a:r>
              <a:rPr lang="de-DE" b="0" i="0" dirty="0">
                <a:effectLst/>
                <a:latin typeface="Söhne"/>
              </a:rPr>
              <a:t>:</a:t>
            </a:r>
          </a:p>
          <a:p>
            <a:pPr lvl="1"/>
            <a:r>
              <a:rPr lang="de-DE" b="1" i="0" dirty="0">
                <a:effectLst/>
                <a:latin typeface="Söhne"/>
              </a:rPr>
              <a:t>JNDI</a:t>
            </a:r>
            <a:r>
              <a:rPr lang="de-DE" b="0" i="0" dirty="0">
                <a:effectLst/>
                <a:latin typeface="Söhne"/>
              </a:rPr>
              <a:t> wird verwendet, um auf eine Vielzahl von benannten Objekten und Diensten, typischerweise in einem Unternehmensumfeld, zuzugreifen. Es ist eher für den Zugriff auf externe Ressourcen in einem verteilten Umfeld gedacht.</a:t>
            </a:r>
          </a:p>
          <a:p>
            <a:pPr lvl="1"/>
            <a:r>
              <a:rPr lang="de-DE" b="1" i="0" dirty="0">
                <a:effectLst/>
                <a:latin typeface="Söhne"/>
              </a:rPr>
              <a:t>Service </a:t>
            </a:r>
            <a:r>
              <a:rPr lang="de-DE" b="1" i="0" dirty="0" err="1">
                <a:effectLst/>
                <a:latin typeface="Söhne"/>
              </a:rPr>
              <a:t>Loader</a:t>
            </a:r>
            <a:r>
              <a:rPr lang="de-DE" b="0" i="0" dirty="0">
                <a:effectLst/>
                <a:latin typeface="Söhne"/>
              </a:rPr>
              <a:t> ist mehr auf das Laden von Diensten innerhalb der Anwendung selbst fokussiert und weniger komplex als JNDI.</a:t>
            </a:r>
          </a:p>
          <a:p>
            <a:pPr marL="0" indent="0">
              <a:buNone/>
            </a:pPr>
            <a:endParaRPr lang="de-DE" dirty="0"/>
          </a:p>
        </p:txBody>
      </p:sp>
    </p:spTree>
    <p:extLst>
      <p:ext uri="{BB962C8B-B14F-4D97-AF65-F5344CB8AC3E}">
        <p14:creationId xmlns:p14="http://schemas.microsoft.com/office/powerpoint/2010/main" val="732424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45921-3F03-3E86-8DE9-7A50D2F0D400}"/>
              </a:ext>
            </a:extLst>
          </p:cNvPr>
          <p:cNvSpPr>
            <a:spLocks noGrp="1"/>
          </p:cNvSpPr>
          <p:nvPr>
            <p:ph type="title"/>
          </p:nvPr>
        </p:nvSpPr>
        <p:spPr/>
        <p:txBody>
          <a:bodyPr/>
          <a:lstStyle/>
          <a:p>
            <a:r>
              <a:rPr lang="de-DE" dirty="0"/>
              <a:t>Abgrenzung zu anderen ähnlichen Techniken 2</a:t>
            </a:r>
          </a:p>
        </p:txBody>
      </p:sp>
      <p:sp>
        <p:nvSpPr>
          <p:cNvPr id="3" name="Inhaltsplatzhalter 2">
            <a:extLst>
              <a:ext uri="{FF2B5EF4-FFF2-40B4-BE49-F238E27FC236}">
                <a16:creationId xmlns:a16="http://schemas.microsoft.com/office/drawing/2014/main" id="{D523F3BA-24F6-4B60-EE3C-909270E7232D}"/>
              </a:ext>
            </a:extLst>
          </p:cNvPr>
          <p:cNvSpPr>
            <a:spLocks noGrp="1"/>
          </p:cNvSpPr>
          <p:nvPr>
            <p:ph idx="1"/>
          </p:nvPr>
        </p:nvSpPr>
        <p:spPr/>
        <p:txBody>
          <a:bodyPr>
            <a:normAutofit/>
          </a:bodyPr>
          <a:lstStyle/>
          <a:p>
            <a:r>
              <a:rPr lang="de-DE" b="1" dirty="0" err="1">
                <a:latin typeface="Söhne"/>
              </a:rPr>
              <a:t>OSGi</a:t>
            </a:r>
            <a:r>
              <a:rPr lang="de-DE" b="1" dirty="0">
                <a:latin typeface="Söhne"/>
              </a:rPr>
              <a:t>:</a:t>
            </a:r>
          </a:p>
          <a:p>
            <a:pPr lvl="1"/>
            <a:r>
              <a:rPr lang="de-DE" b="1" dirty="0" err="1">
                <a:latin typeface="Söhne"/>
              </a:rPr>
              <a:t>OSGi</a:t>
            </a:r>
            <a:r>
              <a:rPr lang="de-DE" dirty="0">
                <a:latin typeface="Söhne"/>
              </a:rPr>
              <a:t> bietet ein viel umfassenderes Modulsystem, das dynamisches Laden, Entladen und Aktualisieren von Modulen zur Laufzeit ermöglicht, einschließlich komplexer Abhängigkeitsverwaltung und Versionierung.</a:t>
            </a:r>
          </a:p>
          <a:p>
            <a:pPr lvl="1"/>
            <a:r>
              <a:rPr lang="de-DE" b="1" dirty="0">
                <a:latin typeface="Söhne"/>
              </a:rPr>
              <a:t>Service </a:t>
            </a:r>
            <a:r>
              <a:rPr lang="de-DE" b="1" dirty="0" err="1">
                <a:latin typeface="Söhne"/>
              </a:rPr>
              <a:t>Loader</a:t>
            </a:r>
            <a:r>
              <a:rPr lang="de-DE" b="1" dirty="0">
                <a:latin typeface="Söhne"/>
              </a:rPr>
              <a:t> </a:t>
            </a:r>
            <a:r>
              <a:rPr lang="de-DE" dirty="0">
                <a:latin typeface="Söhne"/>
              </a:rPr>
              <a:t>ist einfacher und bietet nicht die dynamischen Funktionen von </a:t>
            </a:r>
            <a:r>
              <a:rPr lang="de-DE" dirty="0" err="1">
                <a:latin typeface="Söhne"/>
              </a:rPr>
              <a:t>OSGi</a:t>
            </a:r>
            <a:r>
              <a:rPr lang="de-DE" dirty="0">
                <a:latin typeface="Söhne"/>
              </a:rPr>
              <a:t>. Es ist mehr für statische Modulbeladung in Anwendungen gedacht, die nicht die volle Dynamik und Komplexität von </a:t>
            </a:r>
            <a:r>
              <a:rPr lang="de-DE" dirty="0" err="1">
                <a:latin typeface="Söhne"/>
              </a:rPr>
              <a:t>OSGi</a:t>
            </a:r>
            <a:r>
              <a:rPr lang="de-DE" dirty="0">
                <a:latin typeface="Söhne"/>
              </a:rPr>
              <a:t> benötigen.</a:t>
            </a:r>
          </a:p>
        </p:txBody>
      </p:sp>
    </p:spTree>
    <p:extLst>
      <p:ext uri="{BB962C8B-B14F-4D97-AF65-F5344CB8AC3E}">
        <p14:creationId xmlns:p14="http://schemas.microsoft.com/office/powerpoint/2010/main" val="2010066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182176-BD4C-A9EC-B604-2B5AF557BC13}"/>
              </a:ext>
            </a:extLst>
          </p:cNvPr>
          <p:cNvSpPr>
            <a:spLocks noGrp="1"/>
          </p:cNvSpPr>
          <p:nvPr>
            <p:ph type="title"/>
          </p:nvPr>
        </p:nvSpPr>
        <p:spPr>
          <a:xfrm>
            <a:off x="677334" y="609600"/>
            <a:ext cx="8596668" cy="743415"/>
          </a:xfrm>
        </p:spPr>
        <p:txBody>
          <a:bodyPr>
            <a:normAutofit fontScale="90000"/>
          </a:bodyPr>
          <a:lstStyle/>
          <a:p>
            <a:r>
              <a:rPr lang="de-DE" dirty="0"/>
              <a:t>Teil 2 – Service </a:t>
            </a:r>
            <a:r>
              <a:rPr lang="de-DE" dirty="0" err="1"/>
              <a:t>Loader</a:t>
            </a:r>
            <a:r>
              <a:rPr lang="de-DE" dirty="0"/>
              <a:t> Mechanismus in  </a:t>
            </a:r>
            <a:r>
              <a:rPr lang="de-DE" dirty="0" err="1"/>
              <a:t>module</a:t>
            </a:r>
            <a:r>
              <a:rPr lang="de-DE" dirty="0"/>
              <a:t>-info</a:t>
            </a:r>
          </a:p>
        </p:txBody>
      </p:sp>
      <p:sp>
        <p:nvSpPr>
          <p:cNvPr id="3" name="Inhaltsplatzhalter 2">
            <a:extLst>
              <a:ext uri="{FF2B5EF4-FFF2-40B4-BE49-F238E27FC236}">
                <a16:creationId xmlns:a16="http://schemas.microsoft.com/office/drawing/2014/main" id="{3ACDCC99-810C-92E6-3B00-0777D04A16A1}"/>
              </a:ext>
            </a:extLst>
          </p:cNvPr>
          <p:cNvSpPr>
            <a:spLocks noGrp="1"/>
          </p:cNvSpPr>
          <p:nvPr>
            <p:ph idx="1"/>
          </p:nvPr>
        </p:nvSpPr>
        <p:spPr/>
        <p:txBody>
          <a:bodyPr/>
          <a:lstStyle/>
          <a:p>
            <a:r>
              <a:rPr lang="de-DE" dirty="0"/>
              <a:t>Wird über </a:t>
            </a:r>
            <a:r>
              <a:rPr lang="de-DE" b="1" dirty="0" err="1"/>
              <a:t>provides</a:t>
            </a:r>
            <a:r>
              <a:rPr lang="de-DE" dirty="0"/>
              <a:t> (einer oder mehrerer Serviceimplementierung(en)) und </a:t>
            </a:r>
            <a:r>
              <a:rPr lang="de-DE" b="1" dirty="0" err="1"/>
              <a:t>uses</a:t>
            </a:r>
            <a:r>
              <a:rPr lang="de-DE" dirty="0"/>
              <a:t> (als Client der Services) gelöst</a:t>
            </a:r>
          </a:p>
          <a:p>
            <a:r>
              <a:rPr lang="de-DE" dirty="0"/>
              <a:t>Es ist möglich Service und Implementierung im gleichen Modul zu haben, das ist aber nicht die Idee</a:t>
            </a:r>
          </a:p>
          <a:p>
            <a:r>
              <a:rPr lang="de-DE" dirty="0"/>
              <a:t>Vielmehr sollen Service (</a:t>
            </a:r>
            <a:r>
              <a:rPr lang="de-DE" dirty="0" err="1"/>
              <a:t>Api</a:t>
            </a:r>
            <a:r>
              <a:rPr lang="de-DE" dirty="0"/>
              <a:t>) – Module und Implementierungsmodule getrennt sein, um lose Kopplung zu erzielen</a:t>
            </a:r>
          </a:p>
          <a:p>
            <a:r>
              <a:rPr lang="de-DE" dirty="0"/>
              <a:t>Im Kontext von Spring oder CDI nicht wirklich relevant, aber eine Art DI für </a:t>
            </a:r>
            <a:r>
              <a:rPr lang="de-DE" dirty="0" err="1"/>
              <a:t>plain</a:t>
            </a:r>
            <a:r>
              <a:rPr lang="de-DE" dirty="0"/>
              <a:t> Java Projekte</a:t>
            </a:r>
          </a:p>
        </p:txBody>
      </p:sp>
    </p:spTree>
    <p:extLst>
      <p:ext uri="{BB962C8B-B14F-4D97-AF65-F5344CB8AC3E}">
        <p14:creationId xmlns:p14="http://schemas.microsoft.com/office/powerpoint/2010/main" val="291883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 Beispiel Service Lookup</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1754326"/>
          </a:xfrm>
          <a:prstGeom prst="rect">
            <a:avLst/>
          </a:prstGeom>
          <a:noFill/>
        </p:spPr>
        <p:txBody>
          <a:bodyPr wrap="square" rtlCol="0">
            <a:spAutoFit/>
          </a:bodyPr>
          <a:lstStyle/>
          <a:p>
            <a:r>
              <a:rPr lang="de-DE" dirty="0"/>
              <a:t>02c_modules_loader</a:t>
            </a:r>
          </a:p>
          <a:p>
            <a:pPr marL="285750" indent="-285750">
              <a:buFont typeface="Arial" panose="020B0604020202020204" pitchFamily="34" charset="0"/>
              <a:buChar char="•"/>
            </a:pPr>
            <a:r>
              <a:rPr lang="de-DE" dirty="0" err="1"/>
              <a:t>de.zettsystems.greeting</a:t>
            </a:r>
            <a:r>
              <a:rPr lang="de-DE" dirty="0"/>
              <a:t> – API Modul</a:t>
            </a:r>
          </a:p>
          <a:p>
            <a:pPr marL="285750" indent="-285750">
              <a:buFont typeface="Arial" panose="020B0604020202020204" pitchFamily="34" charset="0"/>
              <a:buChar char="•"/>
            </a:pPr>
            <a:r>
              <a:rPr lang="de-DE" dirty="0" err="1"/>
              <a:t>de.zettsystems.greeting.impl</a:t>
            </a:r>
            <a:r>
              <a:rPr lang="de-DE" dirty="0"/>
              <a:t> - Implementierung (</a:t>
            </a:r>
            <a:r>
              <a:rPr lang="de-DE" dirty="0" err="1"/>
              <a:t>provides</a:t>
            </a:r>
            <a:r>
              <a:rPr lang="de-DE" dirty="0"/>
              <a:t> Service)</a:t>
            </a:r>
          </a:p>
          <a:p>
            <a:pPr marL="285750" indent="-285750">
              <a:buFont typeface="Arial" panose="020B0604020202020204" pitchFamily="34" charset="0"/>
              <a:buChar char="•"/>
            </a:pPr>
            <a:r>
              <a:rPr lang="de-DE" dirty="0" err="1"/>
              <a:t>de.zettsystems.app</a:t>
            </a:r>
            <a:r>
              <a:rPr lang="de-DE" dirty="0"/>
              <a:t> – Client, kennt </a:t>
            </a:r>
            <a:r>
              <a:rPr lang="de-DE" dirty="0" err="1"/>
              <a:t>Api</a:t>
            </a:r>
            <a:r>
              <a:rPr lang="de-DE" dirty="0"/>
              <a:t> aber nicht </a:t>
            </a:r>
            <a:r>
              <a:rPr lang="de-DE" dirty="0" err="1"/>
              <a:t>Impl</a:t>
            </a:r>
            <a:r>
              <a:rPr lang="de-DE" dirty="0"/>
              <a:t> (</a:t>
            </a:r>
            <a:r>
              <a:rPr lang="de-DE" dirty="0" err="1"/>
              <a:t>uses</a:t>
            </a:r>
            <a:r>
              <a:rPr lang="de-DE" dirty="0"/>
              <a:t> </a:t>
            </a:r>
            <a:r>
              <a:rPr lang="de-DE" dirty="0" err="1"/>
              <a:t>service</a:t>
            </a:r>
            <a:r>
              <a:rPr lang="de-DE" dirty="0"/>
              <a:t>)</a:t>
            </a:r>
          </a:p>
          <a:p>
            <a:pPr marL="742950" lvl="1"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2214617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FDBD2-D0B8-9B36-F9C6-739C0B29ED39}"/>
              </a:ext>
            </a:extLst>
          </p:cNvPr>
          <p:cNvSpPr>
            <a:spLocks noGrp="1"/>
          </p:cNvSpPr>
          <p:nvPr>
            <p:ph type="title"/>
          </p:nvPr>
        </p:nvSpPr>
        <p:spPr/>
        <p:txBody>
          <a:bodyPr/>
          <a:lstStyle/>
          <a:p>
            <a:r>
              <a:rPr lang="de-DE" dirty="0"/>
              <a:t>Einsatzzwecke des Service </a:t>
            </a:r>
            <a:r>
              <a:rPr lang="de-DE" dirty="0" err="1"/>
              <a:t>Loader</a:t>
            </a:r>
            <a:r>
              <a:rPr lang="de-DE" dirty="0"/>
              <a:t> Mechanismus</a:t>
            </a:r>
          </a:p>
        </p:txBody>
      </p:sp>
      <p:sp>
        <p:nvSpPr>
          <p:cNvPr id="3" name="Inhaltsplatzhalter 2">
            <a:extLst>
              <a:ext uri="{FF2B5EF4-FFF2-40B4-BE49-F238E27FC236}">
                <a16:creationId xmlns:a16="http://schemas.microsoft.com/office/drawing/2014/main" id="{FD8D2983-9EF9-D0E9-6CAE-5F40E1020CF5}"/>
              </a:ext>
            </a:extLst>
          </p:cNvPr>
          <p:cNvSpPr>
            <a:spLocks noGrp="1"/>
          </p:cNvSpPr>
          <p:nvPr>
            <p:ph idx="1"/>
          </p:nvPr>
        </p:nvSpPr>
        <p:spPr/>
        <p:txBody>
          <a:bodyPr/>
          <a:lstStyle/>
          <a:p>
            <a:r>
              <a:rPr lang="de-DE" b="1" i="0" dirty="0">
                <a:effectLst/>
                <a:latin typeface="Söhne"/>
              </a:rPr>
              <a:t>Plattformübergreifende Dienste</a:t>
            </a:r>
            <a:r>
              <a:rPr lang="de-DE" b="0" i="0" dirty="0">
                <a:solidFill>
                  <a:srgbClr val="0F0F0F"/>
                </a:solidFill>
                <a:effectLst/>
                <a:latin typeface="Söhne"/>
              </a:rPr>
              <a:t>: In Softwareplattformen, die verschiedene Implementierungen desselben Dienstes für unterschiedliche Betriebsumgebungen bereitstellen müssen</a:t>
            </a:r>
          </a:p>
          <a:p>
            <a:r>
              <a:rPr lang="de-DE" b="1" i="0" dirty="0">
                <a:effectLst/>
                <a:latin typeface="Söhne"/>
              </a:rPr>
              <a:t>Plugin-Systeme</a:t>
            </a:r>
            <a:r>
              <a:rPr lang="de-DE" b="0" i="0" dirty="0">
                <a:solidFill>
                  <a:srgbClr val="0F0F0F"/>
                </a:solidFill>
                <a:effectLst/>
                <a:latin typeface="Söhne"/>
              </a:rPr>
              <a:t>: In Anwendungen, die Erweiterungen oder Plugins unterstützen, kann der Service </a:t>
            </a:r>
            <a:r>
              <a:rPr lang="de-DE" b="0" i="0" dirty="0" err="1">
                <a:solidFill>
                  <a:srgbClr val="0F0F0F"/>
                </a:solidFill>
                <a:effectLst/>
                <a:latin typeface="Söhne"/>
              </a:rPr>
              <a:t>Loader</a:t>
            </a:r>
            <a:r>
              <a:rPr lang="de-DE" b="0" i="0" dirty="0">
                <a:solidFill>
                  <a:srgbClr val="0F0F0F"/>
                </a:solidFill>
                <a:effectLst/>
                <a:latin typeface="Söhne"/>
              </a:rPr>
              <a:t> verwendet werden, um diese Plugins dynamisch zu laden und zu integrieren, ohne den Hauptanwendungscode zu ändern</a:t>
            </a:r>
          </a:p>
          <a:p>
            <a:r>
              <a:rPr lang="de-DE" b="1" i="0" dirty="0">
                <a:effectLst/>
                <a:latin typeface="Söhne"/>
              </a:rPr>
              <a:t>Treiber und Provider</a:t>
            </a:r>
            <a:r>
              <a:rPr lang="de-DE" b="0" i="0" dirty="0">
                <a:solidFill>
                  <a:srgbClr val="0F0F0F"/>
                </a:solidFill>
                <a:effectLst/>
                <a:latin typeface="Söhne"/>
              </a:rPr>
              <a:t>: In Systemen, die verschiedene Treiber oder Service-Provider unterstützen (wie Datenbanktreiber, Sicherheitsdienste, etc.), wird der Service </a:t>
            </a:r>
            <a:r>
              <a:rPr lang="de-DE" b="0" i="0" dirty="0" err="1">
                <a:solidFill>
                  <a:srgbClr val="0F0F0F"/>
                </a:solidFill>
                <a:effectLst/>
                <a:latin typeface="Söhne"/>
              </a:rPr>
              <a:t>Loader</a:t>
            </a:r>
            <a:r>
              <a:rPr lang="de-DE" b="0" i="0" dirty="0">
                <a:solidFill>
                  <a:srgbClr val="0F0F0F"/>
                </a:solidFill>
                <a:effectLst/>
                <a:latin typeface="Söhne"/>
              </a:rPr>
              <a:t> verwendet, um diese Komponenten dynamisch zu entdecken und zu laden</a:t>
            </a:r>
            <a:endParaRPr lang="de-DE" dirty="0">
              <a:solidFill>
                <a:srgbClr val="0F0F0F"/>
              </a:solidFill>
              <a:latin typeface="Söhne"/>
            </a:endParaRPr>
          </a:p>
          <a:p>
            <a:r>
              <a:rPr lang="de-DE" b="1" i="0" dirty="0">
                <a:effectLst/>
                <a:latin typeface="Söhne"/>
              </a:rPr>
              <a:t>Bibliotheken:</a:t>
            </a:r>
            <a:r>
              <a:rPr lang="de-DE" b="0" i="0" dirty="0">
                <a:solidFill>
                  <a:srgbClr val="0F0F0F"/>
                </a:solidFill>
                <a:effectLst/>
                <a:latin typeface="Söhne"/>
              </a:rPr>
              <a:t> Beispielsweise verwendet die Java </a:t>
            </a:r>
            <a:r>
              <a:rPr lang="de-DE" b="0" i="0" dirty="0" err="1">
                <a:solidFill>
                  <a:srgbClr val="0F0F0F"/>
                </a:solidFill>
                <a:effectLst/>
                <a:latin typeface="Söhne"/>
              </a:rPr>
              <a:t>Cryptography</a:t>
            </a:r>
            <a:r>
              <a:rPr lang="de-DE" b="0" i="0" dirty="0">
                <a:solidFill>
                  <a:srgbClr val="0F0F0F"/>
                </a:solidFill>
                <a:effectLst/>
                <a:latin typeface="Söhne"/>
              </a:rPr>
              <a:t> Architecture (JCA) den Service </a:t>
            </a:r>
            <a:r>
              <a:rPr lang="de-DE" b="0" i="0" dirty="0" err="1">
                <a:solidFill>
                  <a:srgbClr val="0F0F0F"/>
                </a:solidFill>
                <a:effectLst/>
                <a:latin typeface="Söhne"/>
              </a:rPr>
              <a:t>Loader</a:t>
            </a:r>
            <a:r>
              <a:rPr lang="de-DE" b="0" i="0" dirty="0">
                <a:solidFill>
                  <a:srgbClr val="0F0F0F"/>
                </a:solidFill>
                <a:effectLst/>
                <a:latin typeface="Söhne"/>
              </a:rPr>
              <a:t>, um Kryptografie-Provider zu laden oder </a:t>
            </a:r>
            <a:r>
              <a:rPr lang="de-DE" b="0" i="0" dirty="0" err="1">
                <a:solidFill>
                  <a:srgbClr val="0F0F0F"/>
                </a:solidFill>
                <a:effectLst/>
                <a:latin typeface="Söhne"/>
              </a:rPr>
              <a:t>Logging</a:t>
            </a:r>
            <a:r>
              <a:rPr lang="de-DE" b="0" i="0" dirty="0">
                <a:solidFill>
                  <a:srgbClr val="0F0F0F"/>
                </a:solidFill>
                <a:effectLst/>
                <a:latin typeface="Söhne"/>
              </a:rPr>
              <a:t>-Frameworks können ihn verwenden, um verschiedene </a:t>
            </a:r>
            <a:r>
              <a:rPr lang="de-DE" b="0" i="0" dirty="0" err="1">
                <a:solidFill>
                  <a:srgbClr val="0F0F0F"/>
                </a:solidFill>
                <a:effectLst/>
                <a:latin typeface="Söhne"/>
              </a:rPr>
              <a:t>Logging</a:t>
            </a:r>
            <a:r>
              <a:rPr lang="de-DE" b="0" i="0" dirty="0">
                <a:solidFill>
                  <a:srgbClr val="0F0F0F"/>
                </a:solidFill>
                <a:effectLst/>
                <a:latin typeface="Söhne"/>
              </a:rPr>
              <a:t>-Implementierungen zu unterstützen</a:t>
            </a:r>
          </a:p>
          <a:p>
            <a:endParaRPr lang="de-DE" dirty="0"/>
          </a:p>
        </p:txBody>
      </p:sp>
    </p:spTree>
    <p:extLst>
      <p:ext uri="{BB962C8B-B14F-4D97-AF65-F5344CB8AC3E}">
        <p14:creationId xmlns:p14="http://schemas.microsoft.com/office/powerpoint/2010/main" val="428367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92AEF-58B6-4D61-8A98-9DCE9D1C0A76}"/>
              </a:ext>
            </a:extLst>
          </p:cNvPr>
          <p:cNvSpPr>
            <a:spLocks noGrp="1"/>
          </p:cNvSpPr>
          <p:nvPr>
            <p:ph type="title"/>
          </p:nvPr>
        </p:nvSpPr>
        <p:spPr/>
        <p:txBody>
          <a:bodyPr/>
          <a:lstStyle/>
          <a:p>
            <a:r>
              <a:rPr lang="de-DE" dirty="0"/>
              <a:t>Design Patterns mit Hilfe des SLM</a:t>
            </a:r>
          </a:p>
        </p:txBody>
      </p:sp>
      <p:sp>
        <p:nvSpPr>
          <p:cNvPr id="3" name="Inhaltsplatzhalter 2">
            <a:extLst>
              <a:ext uri="{FF2B5EF4-FFF2-40B4-BE49-F238E27FC236}">
                <a16:creationId xmlns:a16="http://schemas.microsoft.com/office/drawing/2014/main" id="{2EE828A4-E5FA-7442-81E9-323F310AFE0E}"/>
              </a:ext>
            </a:extLst>
          </p:cNvPr>
          <p:cNvSpPr>
            <a:spLocks noGrp="1"/>
          </p:cNvSpPr>
          <p:nvPr>
            <p:ph idx="1"/>
          </p:nvPr>
        </p:nvSpPr>
        <p:spPr/>
        <p:txBody>
          <a:bodyPr>
            <a:normAutofit fontScale="92500" lnSpcReduction="10000"/>
          </a:bodyPr>
          <a:lstStyle/>
          <a:p>
            <a:r>
              <a:rPr lang="de-DE" b="1" i="0" dirty="0">
                <a:effectLst/>
                <a:latin typeface="Söhne"/>
              </a:rPr>
              <a:t>Service Provider Interface (SPI) Pattern</a:t>
            </a:r>
            <a:r>
              <a:rPr lang="de-DE" b="0" i="0" dirty="0">
                <a:solidFill>
                  <a:srgbClr val="0F0F0F"/>
                </a:solidFill>
                <a:effectLst/>
                <a:latin typeface="Söhne"/>
              </a:rPr>
              <a:t>: Dieses Muster wird häufig in Verbindung mit dem Service </a:t>
            </a:r>
            <a:r>
              <a:rPr lang="de-DE" b="0" i="0" dirty="0" err="1">
                <a:solidFill>
                  <a:srgbClr val="0F0F0F"/>
                </a:solidFill>
                <a:effectLst/>
                <a:latin typeface="Söhne"/>
              </a:rPr>
              <a:t>Loader</a:t>
            </a:r>
            <a:r>
              <a:rPr lang="de-DE" b="0" i="0" dirty="0">
                <a:solidFill>
                  <a:srgbClr val="0F0F0F"/>
                </a:solidFill>
                <a:effectLst/>
                <a:latin typeface="Söhne"/>
              </a:rPr>
              <a:t> verwendet. Es trennt die Definition eines Dienstes (ein Interface oder abstrakte Klasse) von seiner Implementierung</a:t>
            </a:r>
          </a:p>
          <a:p>
            <a:r>
              <a:rPr lang="de-DE" b="1" dirty="0">
                <a:latin typeface="Söhne"/>
              </a:rPr>
              <a:t>Factory Pattern</a:t>
            </a:r>
            <a:r>
              <a:rPr lang="de-DE" dirty="0">
                <a:latin typeface="Söhne"/>
              </a:rPr>
              <a:t>: Der Service </a:t>
            </a:r>
            <a:r>
              <a:rPr lang="de-DE" dirty="0" err="1">
                <a:latin typeface="Söhne"/>
              </a:rPr>
              <a:t>Loader</a:t>
            </a:r>
            <a:r>
              <a:rPr lang="de-DE" dirty="0">
                <a:latin typeface="Söhne"/>
              </a:rPr>
              <a:t> kann verwendet werden, um das Factory Pattern zu implementieren, bei dem ein Interface für die Erstellung eines Objekts definiert ist, aber die tatsächliche Erstellung der Instanz zur Laufzeit basierend auf verfügbaren Dienstleistungen oder Konfigurationen erfolgt.</a:t>
            </a:r>
          </a:p>
          <a:p>
            <a:r>
              <a:rPr lang="de-DE" b="1" dirty="0" err="1">
                <a:latin typeface="Söhne"/>
              </a:rPr>
              <a:t>Strategy</a:t>
            </a:r>
            <a:r>
              <a:rPr lang="de-DE" b="1" dirty="0">
                <a:latin typeface="Söhne"/>
              </a:rPr>
              <a:t> Pattern: </a:t>
            </a:r>
            <a:r>
              <a:rPr lang="de-DE" dirty="0">
                <a:latin typeface="Söhne"/>
              </a:rPr>
              <a:t>Bei diesem Muster können verschiedene Algorithmen oder Strategien durch unterschiedliche Dienstleistungen repräsentiert werden. Der Service </a:t>
            </a:r>
            <a:r>
              <a:rPr lang="de-DE" dirty="0" err="1">
                <a:latin typeface="Söhne"/>
              </a:rPr>
              <a:t>Loader</a:t>
            </a:r>
            <a:r>
              <a:rPr lang="de-DE" dirty="0">
                <a:latin typeface="Söhne"/>
              </a:rPr>
              <a:t> kann genutzt werden, um dynamisch die geeignete Strategie zu laden und zu verwenden, ohne den Client-Code zu ändern.</a:t>
            </a:r>
          </a:p>
          <a:p>
            <a:r>
              <a:rPr lang="de-DE" b="1" i="0" dirty="0">
                <a:effectLst/>
                <a:latin typeface="Söhne"/>
              </a:rPr>
              <a:t>Adapter Pattern</a:t>
            </a:r>
            <a:r>
              <a:rPr lang="de-DE" b="0" i="0" dirty="0">
                <a:solidFill>
                  <a:srgbClr val="0F0F0F"/>
                </a:solidFill>
                <a:effectLst/>
                <a:latin typeface="Söhne"/>
              </a:rPr>
              <a:t>: Dieses Muster kann genutzt werden, um die Schnittstelle eines Dienstes an die eines anderen anzupassen. Der Service </a:t>
            </a:r>
            <a:r>
              <a:rPr lang="de-DE" b="0" i="0" dirty="0" err="1">
                <a:solidFill>
                  <a:srgbClr val="0F0F0F"/>
                </a:solidFill>
                <a:effectLst/>
                <a:latin typeface="Söhne"/>
              </a:rPr>
              <a:t>Loader</a:t>
            </a:r>
            <a:r>
              <a:rPr lang="de-DE" b="0" i="0" dirty="0">
                <a:solidFill>
                  <a:srgbClr val="0F0F0F"/>
                </a:solidFill>
                <a:effectLst/>
                <a:latin typeface="Söhne"/>
              </a:rPr>
              <a:t> kann verwendet werden, um verschiedene Adapter zur Laufzeit zu laden, wodurch die Flexibilität erhöht wird.</a:t>
            </a:r>
            <a:endParaRPr lang="de-DE" dirty="0"/>
          </a:p>
        </p:txBody>
      </p:sp>
    </p:spTree>
    <p:extLst>
      <p:ext uri="{BB962C8B-B14F-4D97-AF65-F5344CB8AC3E}">
        <p14:creationId xmlns:p14="http://schemas.microsoft.com/office/powerpoint/2010/main" val="2672182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D5DA16-2C22-D125-BEDC-F08A53B35CD8}"/>
              </a:ext>
            </a:extLst>
          </p:cNvPr>
          <p:cNvSpPr>
            <a:spLocks noGrp="1"/>
          </p:cNvSpPr>
          <p:nvPr>
            <p:ph type="title"/>
          </p:nvPr>
        </p:nvSpPr>
        <p:spPr>
          <a:xfrm>
            <a:off x="677334" y="609600"/>
            <a:ext cx="8596668" cy="788020"/>
          </a:xfrm>
        </p:spPr>
        <p:txBody>
          <a:bodyPr/>
          <a:lstStyle/>
          <a:p>
            <a:r>
              <a:rPr lang="de-DE" dirty="0"/>
              <a:t>Übung</a:t>
            </a:r>
          </a:p>
        </p:txBody>
      </p:sp>
      <p:sp>
        <p:nvSpPr>
          <p:cNvPr id="3" name="Inhaltsplatzhalter 2">
            <a:extLst>
              <a:ext uri="{FF2B5EF4-FFF2-40B4-BE49-F238E27FC236}">
                <a16:creationId xmlns:a16="http://schemas.microsoft.com/office/drawing/2014/main" id="{A8A4B326-58B0-ED7A-87C9-107E48B21964}"/>
              </a:ext>
            </a:extLst>
          </p:cNvPr>
          <p:cNvSpPr>
            <a:spLocks noGrp="1"/>
          </p:cNvSpPr>
          <p:nvPr>
            <p:ph idx="1"/>
          </p:nvPr>
        </p:nvSpPr>
        <p:spPr/>
        <p:txBody>
          <a:bodyPr>
            <a:normAutofit/>
          </a:bodyPr>
          <a:lstStyle/>
          <a:p>
            <a:r>
              <a:rPr lang="de-DE" dirty="0"/>
              <a:t>Unter 03_modules_exercise sind zwei </a:t>
            </a:r>
            <a:r>
              <a:rPr lang="de-DE" dirty="0" err="1"/>
              <a:t>legacy</a:t>
            </a:r>
            <a:r>
              <a:rPr lang="de-DE" dirty="0"/>
              <a:t> Projekte</a:t>
            </a:r>
          </a:p>
          <a:p>
            <a:pPr lvl="1"/>
            <a:r>
              <a:rPr lang="de-DE" dirty="0"/>
              <a:t>User benutzt </a:t>
            </a:r>
            <a:r>
              <a:rPr lang="de-DE" dirty="0" err="1"/>
              <a:t>Calculator</a:t>
            </a:r>
            <a:endParaRPr lang="de-DE" dirty="0"/>
          </a:p>
          <a:p>
            <a:r>
              <a:rPr lang="de-DE" dirty="0"/>
              <a:t>Aufgabe 1: Die Projekte sollen modularisiert werden:</a:t>
            </a:r>
          </a:p>
          <a:p>
            <a:pPr lvl="1"/>
            <a:r>
              <a:rPr lang="de-DE" dirty="0"/>
              <a:t>Beide Projekte zu Modulen machen</a:t>
            </a:r>
          </a:p>
          <a:p>
            <a:r>
              <a:rPr lang="de-DE" dirty="0"/>
              <a:t>Aufgabe 2: Die Projekte sollen Service Lookup nutzen:</a:t>
            </a:r>
          </a:p>
          <a:p>
            <a:pPr lvl="1"/>
            <a:r>
              <a:rPr lang="de-DE" dirty="0"/>
              <a:t>Fleißbienchen: die Implementierung soll in ein 3. Projekt ausgelagert werden</a:t>
            </a:r>
          </a:p>
        </p:txBody>
      </p:sp>
    </p:spTree>
    <p:extLst>
      <p:ext uri="{BB962C8B-B14F-4D97-AF65-F5344CB8AC3E}">
        <p14:creationId xmlns:p14="http://schemas.microsoft.com/office/powerpoint/2010/main" val="398881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A325B-7465-F522-639C-4A66EFE79C0B}"/>
              </a:ext>
            </a:extLst>
          </p:cNvPr>
          <p:cNvSpPr>
            <a:spLocks noGrp="1"/>
          </p:cNvSpPr>
          <p:nvPr>
            <p:ph type="title"/>
          </p:nvPr>
        </p:nvSpPr>
        <p:spPr/>
        <p:txBody>
          <a:bodyPr/>
          <a:lstStyle/>
          <a:p>
            <a:r>
              <a:rPr lang="de-DE" dirty="0"/>
              <a:t>Neue Struktur des JDK</a:t>
            </a:r>
          </a:p>
        </p:txBody>
      </p:sp>
      <p:pic>
        <p:nvPicPr>
          <p:cNvPr id="7" name="Grafik 6">
            <a:extLst>
              <a:ext uri="{FF2B5EF4-FFF2-40B4-BE49-F238E27FC236}">
                <a16:creationId xmlns:a16="http://schemas.microsoft.com/office/drawing/2014/main" id="{8133D2B6-D493-73A3-AA7D-6D7C70D3E198}"/>
              </a:ext>
            </a:extLst>
          </p:cNvPr>
          <p:cNvPicPr>
            <a:picLocks noChangeAspect="1"/>
          </p:cNvPicPr>
          <p:nvPr/>
        </p:nvPicPr>
        <p:blipFill>
          <a:blip r:embed="rId2"/>
          <a:stretch>
            <a:fillRect/>
          </a:stretch>
        </p:blipFill>
        <p:spPr>
          <a:xfrm>
            <a:off x="1376820" y="1930400"/>
            <a:ext cx="7525800" cy="4391638"/>
          </a:xfrm>
          <a:prstGeom prst="rect">
            <a:avLst/>
          </a:prstGeom>
        </p:spPr>
      </p:pic>
    </p:spTree>
    <p:extLst>
      <p:ext uri="{BB962C8B-B14F-4D97-AF65-F5344CB8AC3E}">
        <p14:creationId xmlns:p14="http://schemas.microsoft.com/office/powerpoint/2010/main" val="1675642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DDA54D-C14F-BCA9-F616-DDDBF036D63B}"/>
              </a:ext>
            </a:extLst>
          </p:cNvPr>
          <p:cNvSpPr>
            <a:spLocks noGrp="1"/>
          </p:cNvSpPr>
          <p:nvPr>
            <p:ph type="title"/>
          </p:nvPr>
        </p:nvSpPr>
        <p:spPr/>
        <p:txBody>
          <a:bodyPr/>
          <a:lstStyle/>
          <a:p>
            <a:r>
              <a:rPr lang="de-DE" dirty="0"/>
              <a:t>Abhängigkeiten im alten JDK</a:t>
            </a:r>
          </a:p>
        </p:txBody>
      </p:sp>
      <p:pic>
        <p:nvPicPr>
          <p:cNvPr id="7" name="Grafik 6">
            <a:extLst>
              <a:ext uri="{FF2B5EF4-FFF2-40B4-BE49-F238E27FC236}">
                <a16:creationId xmlns:a16="http://schemas.microsoft.com/office/drawing/2014/main" id="{267756E7-3F61-9A66-2A9C-D50E3EA25459}"/>
              </a:ext>
            </a:extLst>
          </p:cNvPr>
          <p:cNvPicPr>
            <a:picLocks noChangeAspect="1"/>
          </p:cNvPicPr>
          <p:nvPr/>
        </p:nvPicPr>
        <p:blipFill>
          <a:blip r:embed="rId2"/>
          <a:stretch>
            <a:fillRect/>
          </a:stretch>
        </p:blipFill>
        <p:spPr>
          <a:xfrm>
            <a:off x="740874" y="1594762"/>
            <a:ext cx="7144747" cy="4286848"/>
          </a:xfrm>
          <a:prstGeom prst="rect">
            <a:avLst/>
          </a:prstGeom>
        </p:spPr>
      </p:pic>
      <p:sp>
        <p:nvSpPr>
          <p:cNvPr id="8" name="Textfeld 7">
            <a:extLst>
              <a:ext uri="{FF2B5EF4-FFF2-40B4-BE49-F238E27FC236}">
                <a16:creationId xmlns:a16="http://schemas.microsoft.com/office/drawing/2014/main" id="{322D8C96-BC80-A777-61D0-87F645CF8A41}"/>
              </a:ext>
            </a:extLst>
          </p:cNvPr>
          <p:cNvSpPr txBox="1"/>
          <p:nvPr/>
        </p:nvSpPr>
        <p:spPr>
          <a:xfrm>
            <a:off x="7729639" y="1591976"/>
            <a:ext cx="2407701" cy="923330"/>
          </a:xfrm>
          <a:prstGeom prst="rect">
            <a:avLst/>
          </a:prstGeom>
          <a:noFill/>
        </p:spPr>
        <p:txBody>
          <a:bodyPr wrap="square" rtlCol="0">
            <a:spAutoFit/>
          </a:bodyPr>
          <a:lstStyle/>
          <a:p>
            <a:r>
              <a:rPr lang="de-DE" dirty="0"/>
              <a:t>Die roten Kanten braucht man für </a:t>
            </a:r>
            <a:r>
              <a:rPr lang="de-DE" dirty="0" err="1"/>
              <a:t>HelloWorld</a:t>
            </a:r>
            <a:r>
              <a:rPr lang="de-DE" dirty="0"/>
              <a:t>…</a:t>
            </a:r>
          </a:p>
        </p:txBody>
      </p:sp>
    </p:spTree>
    <p:extLst>
      <p:ext uri="{BB962C8B-B14F-4D97-AF65-F5344CB8AC3E}">
        <p14:creationId xmlns:p14="http://schemas.microsoft.com/office/powerpoint/2010/main" val="1901954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DDA54D-C14F-BCA9-F616-DDDBF036D63B}"/>
              </a:ext>
            </a:extLst>
          </p:cNvPr>
          <p:cNvSpPr>
            <a:spLocks noGrp="1"/>
          </p:cNvSpPr>
          <p:nvPr>
            <p:ph type="title"/>
          </p:nvPr>
        </p:nvSpPr>
        <p:spPr/>
        <p:txBody>
          <a:bodyPr/>
          <a:lstStyle/>
          <a:p>
            <a:r>
              <a:rPr lang="de-DE" dirty="0"/>
              <a:t>Abhängigkeiten im modularisierten JDK</a:t>
            </a:r>
          </a:p>
        </p:txBody>
      </p:sp>
      <p:pic>
        <p:nvPicPr>
          <p:cNvPr id="12" name="Grafik 11">
            <a:extLst>
              <a:ext uri="{FF2B5EF4-FFF2-40B4-BE49-F238E27FC236}">
                <a16:creationId xmlns:a16="http://schemas.microsoft.com/office/drawing/2014/main" id="{0E59E699-FE4C-C823-18A0-65B270C10ADE}"/>
              </a:ext>
            </a:extLst>
          </p:cNvPr>
          <p:cNvPicPr>
            <a:picLocks noChangeAspect="1"/>
          </p:cNvPicPr>
          <p:nvPr/>
        </p:nvPicPr>
        <p:blipFill>
          <a:blip r:embed="rId2"/>
          <a:stretch>
            <a:fillRect/>
          </a:stretch>
        </p:blipFill>
        <p:spPr>
          <a:xfrm>
            <a:off x="810300" y="1930400"/>
            <a:ext cx="6805706" cy="3490606"/>
          </a:xfrm>
          <a:prstGeom prst="rect">
            <a:avLst/>
          </a:prstGeom>
        </p:spPr>
      </p:pic>
      <p:sp>
        <p:nvSpPr>
          <p:cNvPr id="3" name="Textfeld 2">
            <a:extLst>
              <a:ext uri="{FF2B5EF4-FFF2-40B4-BE49-F238E27FC236}">
                <a16:creationId xmlns:a16="http://schemas.microsoft.com/office/drawing/2014/main" id="{FB2D02B9-F376-4594-0929-EA1B622D3F10}"/>
              </a:ext>
            </a:extLst>
          </p:cNvPr>
          <p:cNvSpPr txBox="1"/>
          <p:nvPr/>
        </p:nvSpPr>
        <p:spPr>
          <a:xfrm>
            <a:off x="3124747" y="5421006"/>
            <a:ext cx="2407701" cy="923330"/>
          </a:xfrm>
          <a:prstGeom prst="rect">
            <a:avLst/>
          </a:prstGeom>
          <a:noFill/>
        </p:spPr>
        <p:txBody>
          <a:bodyPr wrap="square" rtlCol="0">
            <a:spAutoFit/>
          </a:bodyPr>
          <a:lstStyle/>
          <a:p>
            <a:r>
              <a:rPr lang="de-DE" dirty="0"/>
              <a:t>Man braucht nur noch </a:t>
            </a:r>
            <a:r>
              <a:rPr lang="de-DE" dirty="0" err="1"/>
              <a:t>java.base</a:t>
            </a:r>
            <a:r>
              <a:rPr lang="de-DE" dirty="0"/>
              <a:t> für </a:t>
            </a:r>
            <a:r>
              <a:rPr lang="de-DE" dirty="0" err="1"/>
              <a:t>HelloWorld</a:t>
            </a:r>
            <a:r>
              <a:rPr lang="de-DE" dirty="0"/>
              <a:t>…</a:t>
            </a:r>
          </a:p>
        </p:txBody>
      </p:sp>
    </p:spTree>
    <p:extLst>
      <p:ext uri="{BB962C8B-B14F-4D97-AF65-F5344CB8AC3E}">
        <p14:creationId xmlns:p14="http://schemas.microsoft.com/office/powerpoint/2010/main" val="182593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7A1B5-4921-AEC3-788C-10A116607ADA}"/>
              </a:ext>
            </a:extLst>
          </p:cNvPr>
          <p:cNvSpPr>
            <a:spLocks noGrp="1"/>
          </p:cNvSpPr>
          <p:nvPr>
            <p:ph type="title"/>
          </p:nvPr>
        </p:nvSpPr>
        <p:spPr/>
        <p:txBody>
          <a:bodyPr/>
          <a:lstStyle/>
          <a:p>
            <a:r>
              <a:rPr lang="de-DE" dirty="0"/>
              <a:t>Warum (nicht) Module</a:t>
            </a:r>
          </a:p>
        </p:txBody>
      </p:sp>
      <p:sp>
        <p:nvSpPr>
          <p:cNvPr id="3" name="Inhaltsplatzhalter 2">
            <a:extLst>
              <a:ext uri="{FF2B5EF4-FFF2-40B4-BE49-F238E27FC236}">
                <a16:creationId xmlns:a16="http://schemas.microsoft.com/office/drawing/2014/main" id="{19288C9A-A919-B74B-1325-3A969C50A8E4}"/>
              </a:ext>
            </a:extLst>
          </p:cNvPr>
          <p:cNvSpPr>
            <a:spLocks noGrp="1"/>
          </p:cNvSpPr>
          <p:nvPr>
            <p:ph idx="1"/>
          </p:nvPr>
        </p:nvSpPr>
        <p:spPr>
          <a:xfrm>
            <a:off x="677334" y="1930401"/>
            <a:ext cx="8596668" cy="4110962"/>
          </a:xfrm>
        </p:spPr>
        <p:txBody>
          <a:bodyPr>
            <a:normAutofit/>
          </a:bodyPr>
          <a:lstStyle/>
          <a:p>
            <a:r>
              <a:rPr lang="de-DE" dirty="0"/>
              <a:t>Das </a:t>
            </a:r>
            <a:r>
              <a:rPr lang="de-DE" dirty="0" err="1"/>
              <a:t>jdk</a:t>
            </a:r>
            <a:r>
              <a:rPr lang="de-DE" dirty="0"/>
              <a:t> ist das beste Beispiel: Es hat 5 Jahre gedauert die Codebasis zu dem nun modularisierten Zustand zu </a:t>
            </a:r>
            <a:r>
              <a:rPr lang="de-DE" dirty="0" err="1"/>
              <a:t>refaktorisieren</a:t>
            </a:r>
            <a:endParaRPr lang="de-DE" dirty="0"/>
          </a:p>
          <a:p>
            <a:pPr lvl="1"/>
            <a:r>
              <a:rPr lang="de-DE" dirty="0"/>
              <a:t>Offenbar war dort grundsätzlich Etwas im Argen</a:t>
            </a:r>
          </a:p>
          <a:p>
            <a:pPr lvl="1"/>
            <a:r>
              <a:rPr lang="de-DE" dirty="0"/>
              <a:t>Offenbar war es aber auch sehr teuer</a:t>
            </a:r>
          </a:p>
          <a:p>
            <a:r>
              <a:rPr lang="de-DE" dirty="0"/>
              <a:t>Module erzwingen, dass man sich auf höherem Niveau als der Klasse Gedanken über das Design seiner Anwendung macht</a:t>
            </a:r>
          </a:p>
          <a:p>
            <a:r>
              <a:rPr lang="de-DE" dirty="0"/>
              <a:t>Je größer die Codebasis und das Team, desto mehr bringt der Einsatz von Modulen</a:t>
            </a:r>
          </a:p>
          <a:p>
            <a:r>
              <a:rPr lang="de-DE" dirty="0"/>
              <a:t>Je weiter verbreitet die </a:t>
            </a:r>
            <a:r>
              <a:rPr lang="de-DE" dirty="0" err="1"/>
              <a:t>public</a:t>
            </a:r>
            <a:r>
              <a:rPr lang="de-DE" dirty="0"/>
              <a:t> API einer Software, desto mehr bringt der Einsatz von Modulen </a:t>
            </a:r>
            <a:r>
              <a:rPr lang="de-DE" dirty="0">
                <a:sym typeface="Wingdings" panose="05000000000000000000" pitchFamily="2" charset="2"/>
              </a:rPr>
              <a:t> Frameworks und </a:t>
            </a:r>
            <a:r>
              <a:rPr lang="de-DE" dirty="0" err="1">
                <a:sym typeface="Wingdings" panose="05000000000000000000" pitchFamily="2" charset="2"/>
              </a:rPr>
              <a:t>libraries</a:t>
            </a:r>
            <a:r>
              <a:rPr lang="de-DE" dirty="0">
                <a:sym typeface="Wingdings" panose="05000000000000000000" pitchFamily="2" charset="2"/>
              </a:rPr>
              <a:t> profitieren (wenn die Nutzer denn modular arbeiten…)</a:t>
            </a:r>
            <a:endParaRPr lang="de-DE" dirty="0"/>
          </a:p>
          <a:p>
            <a:endParaRPr lang="de-DE" dirty="0"/>
          </a:p>
        </p:txBody>
      </p:sp>
    </p:spTree>
    <p:extLst>
      <p:ext uri="{BB962C8B-B14F-4D97-AF65-F5344CB8AC3E}">
        <p14:creationId xmlns:p14="http://schemas.microsoft.com/office/powerpoint/2010/main" val="4087353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3417D5-8BD1-A647-3534-E30B600F5171}"/>
              </a:ext>
            </a:extLst>
          </p:cNvPr>
          <p:cNvSpPr>
            <a:spLocks noGrp="1"/>
          </p:cNvSpPr>
          <p:nvPr>
            <p:ph type="title"/>
          </p:nvPr>
        </p:nvSpPr>
        <p:spPr/>
        <p:txBody>
          <a:bodyPr/>
          <a:lstStyle/>
          <a:p>
            <a:r>
              <a:rPr lang="de-DE" dirty="0"/>
              <a:t>Alternativen zu Java Modulen</a:t>
            </a:r>
          </a:p>
        </p:txBody>
      </p:sp>
      <p:sp>
        <p:nvSpPr>
          <p:cNvPr id="3" name="Inhaltsplatzhalter 2">
            <a:extLst>
              <a:ext uri="{FF2B5EF4-FFF2-40B4-BE49-F238E27FC236}">
                <a16:creationId xmlns:a16="http://schemas.microsoft.com/office/drawing/2014/main" id="{1D26678C-1C3C-F452-1E4B-07E8C9428003}"/>
              </a:ext>
            </a:extLst>
          </p:cNvPr>
          <p:cNvSpPr>
            <a:spLocks noGrp="1"/>
          </p:cNvSpPr>
          <p:nvPr>
            <p:ph idx="1"/>
          </p:nvPr>
        </p:nvSpPr>
        <p:spPr/>
        <p:txBody>
          <a:bodyPr/>
          <a:lstStyle/>
          <a:p>
            <a:r>
              <a:rPr lang="de-DE" dirty="0"/>
              <a:t>Microservice-Architektur</a:t>
            </a:r>
          </a:p>
          <a:p>
            <a:pPr lvl="1"/>
            <a:r>
              <a:rPr lang="de-DE" dirty="0"/>
              <a:t>Wenn die Software hinreichend klein ist und mit klaren Schnittstellen arbeitet, wie bei diesem Architektur-Ansatz, ist die Wartbarkeit vmtl. gut genug</a:t>
            </a:r>
          </a:p>
          <a:p>
            <a:r>
              <a:rPr lang="de-DE" dirty="0"/>
              <a:t>Maven (Sub-)Module</a:t>
            </a:r>
          </a:p>
          <a:p>
            <a:r>
              <a:rPr lang="de-DE" dirty="0"/>
              <a:t>Tools wie </a:t>
            </a:r>
            <a:r>
              <a:rPr lang="de-DE" dirty="0" err="1"/>
              <a:t>ArchUnit</a:t>
            </a:r>
            <a:endParaRPr lang="de-DE" dirty="0"/>
          </a:p>
          <a:p>
            <a:r>
              <a:rPr lang="de-DE" dirty="0"/>
              <a:t>Im Spring Umfeld: Spring </a:t>
            </a:r>
            <a:r>
              <a:rPr lang="de-DE" dirty="0" err="1"/>
              <a:t>Modulith</a:t>
            </a:r>
            <a:endParaRPr lang="de-DE" dirty="0"/>
          </a:p>
          <a:p>
            <a:r>
              <a:rPr lang="de-DE" dirty="0"/>
              <a:t>OSGI</a:t>
            </a:r>
          </a:p>
          <a:p>
            <a:endParaRPr lang="de-DE" dirty="0"/>
          </a:p>
        </p:txBody>
      </p:sp>
    </p:spTree>
    <p:extLst>
      <p:ext uri="{BB962C8B-B14F-4D97-AF65-F5344CB8AC3E}">
        <p14:creationId xmlns:p14="http://schemas.microsoft.com/office/powerpoint/2010/main" val="2086165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B3C4D-C201-B745-088E-AB864BB5F970}"/>
              </a:ext>
            </a:extLst>
          </p:cNvPr>
          <p:cNvSpPr>
            <a:spLocks noGrp="1"/>
          </p:cNvSpPr>
          <p:nvPr>
            <p:ph type="title"/>
          </p:nvPr>
        </p:nvSpPr>
        <p:spPr>
          <a:xfrm>
            <a:off x="677334" y="609600"/>
            <a:ext cx="8596668" cy="677532"/>
          </a:xfrm>
        </p:spPr>
        <p:txBody>
          <a:bodyPr/>
          <a:lstStyle/>
          <a:p>
            <a:r>
              <a:rPr lang="de-DE" dirty="0"/>
              <a:t>Maven Module als Alternative</a:t>
            </a:r>
          </a:p>
        </p:txBody>
      </p:sp>
      <p:sp>
        <p:nvSpPr>
          <p:cNvPr id="3" name="Inhaltsplatzhalter 2">
            <a:extLst>
              <a:ext uri="{FF2B5EF4-FFF2-40B4-BE49-F238E27FC236}">
                <a16:creationId xmlns:a16="http://schemas.microsoft.com/office/drawing/2014/main" id="{32B28D93-A196-38DB-C8DB-B5541C80F4DF}"/>
              </a:ext>
            </a:extLst>
          </p:cNvPr>
          <p:cNvSpPr>
            <a:spLocks noGrp="1"/>
          </p:cNvSpPr>
          <p:nvPr>
            <p:ph idx="1"/>
          </p:nvPr>
        </p:nvSpPr>
        <p:spPr>
          <a:xfrm>
            <a:off x="640940" y="3547127"/>
            <a:ext cx="2397962" cy="2111159"/>
          </a:xfrm>
        </p:spPr>
        <p:txBody>
          <a:bodyPr/>
          <a:lstStyle/>
          <a:p>
            <a:pPr marL="0" indent="0">
              <a:buNone/>
            </a:pPr>
            <a:r>
              <a:rPr lang="de-DE" u="sng" dirty="0"/>
              <a:t>Vorher:</a:t>
            </a:r>
          </a:p>
          <a:p>
            <a:r>
              <a:rPr lang="de-DE" dirty="0"/>
              <a:t>1 Maven Projekt</a:t>
            </a:r>
          </a:p>
          <a:p>
            <a:endParaRPr lang="de-DE" dirty="0"/>
          </a:p>
        </p:txBody>
      </p:sp>
      <p:sp>
        <p:nvSpPr>
          <p:cNvPr id="4" name="Rechteck 3">
            <a:extLst>
              <a:ext uri="{FF2B5EF4-FFF2-40B4-BE49-F238E27FC236}">
                <a16:creationId xmlns:a16="http://schemas.microsoft.com/office/drawing/2014/main" id="{509AF5E4-714A-4714-FDED-048F09D3C7F0}"/>
              </a:ext>
            </a:extLst>
          </p:cNvPr>
          <p:cNvSpPr/>
          <p:nvPr/>
        </p:nvSpPr>
        <p:spPr>
          <a:xfrm>
            <a:off x="2914859" y="3589361"/>
            <a:ext cx="1769659" cy="2068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UI</a:t>
            </a:r>
          </a:p>
          <a:p>
            <a:pPr algn="ctr"/>
            <a:r>
              <a:rPr lang="de-DE" dirty="0"/>
              <a:t>Service</a:t>
            </a:r>
          </a:p>
          <a:p>
            <a:pPr algn="ctr"/>
            <a:r>
              <a:rPr lang="de-DE" dirty="0"/>
              <a:t>Data Access</a:t>
            </a:r>
          </a:p>
          <a:p>
            <a:pPr algn="ctr"/>
            <a:endParaRPr lang="de-DE" dirty="0"/>
          </a:p>
        </p:txBody>
      </p:sp>
      <p:sp>
        <p:nvSpPr>
          <p:cNvPr id="5" name="Inhaltsplatzhalter 2">
            <a:extLst>
              <a:ext uri="{FF2B5EF4-FFF2-40B4-BE49-F238E27FC236}">
                <a16:creationId xmlns:a16="http://schemas.microsoft.com/office/drawing/2014/main" id="{EA876C21-7BCD-D60A-61DF-49711B1C58E6}"/>
              </a:ext>
            </a:extLst>
          </p:cNvPr>
          <p:cNvSpPr txBox="1">
            <a:spLocks/>
          </p:cNvSpPr>
          <p:nvPr/>
        </p:nvSpPr>
        <p:spPr>
          <a:xfrm>
            <a:off x="859303" y="1717037"/>
            <a:ext cx="8826057" cy="13446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de-DE" u="sng" dirty="0"/>
              <a:t>Schichtenarchitektur</a:t>
            </a:r>
          </a:p>
          <a:p>
            <a:r>
              <a:rPr lang="de-DE" dirty="0"/>
              <a:t>UI soll nur auf Service zugreifen, Service nur auf Data Access</a:t>
            </a:r>
          </a:p>
          <a:p>
            <a:r>
              <a:rPr lang="de-DE" dirty="0"/>
              <a:t>Mit Maven Modulen können wir den Zugriff verhindern</a:t>
            </a:r>
          </a:p>
        </p:txBody>
      </p:sp>
      <p:sp>
        <p:nvSpPr>
          <p:cNvPr id="6" name="Rechteck 5">
            <a:extLst>
              <a:ext uri="{FF2B5EF4-FFF2-40B4-BE49-F238E27FC236}">
                <a16:creationId xmlns:a16="http://schemas.microsoft.com/office/drawing/2014/main" id="{49604B02-375D-E145-1EAC-B5D9D80F0329}"/>
              </a:ext>
            </a:extLst>
          </p:cNvPr>
          <p:cNvSpPr/>
          <p:nvPr/>
        </p:nvSpPr>
        <p:spPr>
          <a:xfrm>
            <a:off x="7361753" y="3547128"/>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r>
              <a:rPr lang="de-DE" dirty="0"/>
              <a:t>UI</a:t>
            </a:r>
          </a:p>
          <a:p>
            <a:pPr algn="ctr"/>
            <a:endParaRPr lang="de-DE" dirty="0"/>
          </a:p>
        </p:txBody>
      </p:sp>
      <p:sp>
        <p:nvSpPr>
          <p:cNvPr id="9" name="Rechteck 8">
            <a:extLst>
              <a:ext uri="{FF2B5EF4-FFF2-40B4-BE49-F238E27FC236}">
                <a16:creationId xmlns:a16="http://schemas.microsoft.com/office/drawing/2014/main" id="{3E4F7E69-D34D-903E-354B-AF06AB07B0CF}"/>
              </a:ext>
            </a:extLst>
          </p:cNvPr>
          <p:cNvSpPr/>
          <p:nvPr/>
        </p:nvSpPr>
        <p:spPr>
          <a:xfrm>
            <a:off x="7377752" y="4342753"/>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r>
              <a:rPr lang="de-DE" dirty="0"/>
              <a:t>Service</a:t>
            </a:r>
          </a:p>
          <a:p>
            <a:pPr algn="ctr"/>
            <a:endParaRPr lang="de-DE" dirty="0"/>
          </a:p>
        </p:txBody>
      </p:sp>
      <p:sp>
        <p:nvSpPr>
          <p:cNvPr id="10" name="Rechteck 9">
            <a:extLst>
              <a:ext uri="{FF2B5EF4-FFF2-40B4-BE49-F238E27FC236}">
                <a16:creationId xmlns:a16="http://schemas.microsoft.com/office/drawing/2014/main" id="{724F6C8F-4E83-2D0C-D0C8-8F8A50CF95BA}"/>
              </a:ext>
            </a:extLst>
          </p:cNvPr>
          <p:cNvSpPr/>
          <p:nvPr/>
        </p:nvSpPr>
        <p:spPr>
          <a:xfrm>
            <a:off x="7382227" y="5096149"/>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r>
              <a:rPr lang="de-DE" dirty="0"/>
              <a:t>Data Access</a:t>
            </a:r>
          </a:p>
          <a:p>
            <a:pPr algn="ctr"/>
            <a:endParaRPr lang="de-DE" dirty="0"/>
          </a:p>
          <a:p>
            <a:pPr algn="ctr"/>
            <a:endParaRPr lang="de-DE" dirty="0"/>
          </a:p>
        </p:txBody>
      </p:sp>
      <p:sp>
        <p:nvSpPr>
          <p:cNvPr id="11" name="Inhaltsplatzhalter 2">
            <a:extLst>
              <a:ext uri="{FF2B5EF4-FFF2-40B4-BE49-F238E27FC236}">
                <a16:creationId xmlns:a16="http://schemas.microsoft.com/office/drawing/2014/main" id="{63582E0E-AED2-1AB8-E8FC-1CA88E5A5FED}"/>
              </a:ext>
            </a:extLst>
          </p:cNvPr>
          <p:cNvSpPr txBox="1">
            <a:spLocks/>
          </p:cNvSpPr>
          <p:nvPr/>
        </p:nvSpPr>
        <p:spPr>
          <a:xfrm>
            <a:off x="4981181" y="3547127"/>
            <a:ext cx="2192992" cy="2111159"/>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de-DE" u="sng" dirty="0"/>
              <a:t>Nachher:</a:t>
            </a:r>
          </a:p>
          <a:p>
            <a:r>
              <a:rPr lang="de-DE" dirty="0"/>
              <a:t>3 Maven Module</a:t>
            </a:r>
          </a:p>
          <a:p>
            <a:r>
              <a:rPr lang="de-DE" dirty="0"/>
              <a:t>UI kennt nur Service</a:t>
            </a:r>
          </a:p>
          <a:p>
            <a:r>
              <a:rPr lang="de-DE" dirty="0"/>
              <a:t>Service kennt nur Data Access</a:t>
            </a:r>
          </a:p>
          <a:p>
            <a:r>
              <a:rPr lang="de-DE" dirty="0"/>
              <a:t>Durch passende Scopes (</a:t>
            </a:r>
            <a:r>
              <a:rPr lang="de-DE" dirty="0" err="1"/>
              <a:t>provided</a:t>
            </a:r>
            <a:r>
              <a:rPr lang="de-DE" dirty="0"/>
              <a:t>) transitive Vererbung verhindern</a:t>
            </a:r>
          </a:p>
          <a:p>
            <a:endParaRPr lang="de-DE" dirty="0"/>
          </a:p>
        </p:txBody>
      </p:sp>
    </p:spTree>
    <p:extLst>
      <p:ext uri="{BB962C8B-B14F-4D97-AF65-F5344CB8AC3E}">
        <p14:creationId xmlns:p14="http://schemas.microsoft.com/office/powerpoint/2010/main" val="301343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A1941-3C0B-DF1A-D20C-52B5E7ED74E1}"/>
              </a:ext>
            </a:extLst>
          </p:cNvPr>
          <p:cNvSpPr>
            <a:spLocks noGrp="1"/>
          </p:cNvSpPr>
          <p:nvPr>
            <p:ph type="title"/>
          </p:nvPr>
        </p:nvSpPr>
        <p:spPr/>
        <p:txBody>
          <a:bodyPr/>
          <a:lstStyle/>
          <a:p>
            <a:r>
              <a:rPr lang="de-DE" dirty="0" err="1"/>
              <a:t>ArchUnit</a:t>
            </a:r>
            <a:r>
              <a:rPr lang="de-DE" dirty="0"/>
              <a:t> als Alternative</a:t>
            </a:r>
          </a:p>
        </p:txBody>
      </p:sp>
      <p:sp>
        <p:nvSpPr>
          <p:cNvPr id="3" name="Inhaltsplatzhalter 2">
            <a:extLst>
              <a:ext uri="{FF2B5EF4-FFF2-40B4-BE49-F238E27FC236}">
                <a16:creationId xmlns:a16="http://schemas.microsoft.com/office/drawing/2014/main" id="{8585B996-1CA5-B539-98FE-28E5C2074527}"/>
              </a:ext>
            </a:extLst>
          </p:cNvPr>
          <p:cNvSpPr>
            <a:spLocks noGrp="1"/>
          </p:cNvSpPr>
          <p:nvPr>
            <p:ph idx="1"/>
          </p:nvPr>
        </p:nvSpPr>
        <p:spPr>
          <a:xfrm>
            <a:off x="677334" y="1851547"/>
            <a:ext cx="8596668" cy="4189816"/>
          </a:xfrm>
        </p:spPr>
        <p:txBody>
          <a:bodyPr/>
          <a:lstStyle/>
          <a:p>
            <a:r>
              <a:rPr lang="de-DE" dirty="0">
                <a:hlinkClick r:id="rId2"/>
              </a:rPr>
              <a:t>https://www.archunit.org/</a:t>
            </a:r>
            <a:endParaRPr lang="de-DE" dirty="0"/>
          </a:p>
          <a:p>
            <a:r>
              <a:rPr lang="de-DE" dirty="0"/>
              <a:t>Schreibe Unit Tests, um Deine Architekturregeln zu überprüfen</a:t>
            </a:r>
          </a:p>
          <a:p>
            <a:r>
              <a:rPr lang="de-DE" dirty="0"/>
              <a:t>(auch andere Regeln wie bei statischen Code-Checkern (</a:t>
            </a:r>
            <a:r>
              <a:rPr lang="de-DE" dirty="0" err="1"/>
              <a:t>Sonarqube</a:t>
            </a:r>
            <a:r>
              <a:rPr lang="de-DE" dirty="0"/>
              <a:t>) üblich sind möglich)</a:t>
            </a:r>
          </a:p>
          <a:p>
            <a:r>
              <a:rPr lang="de-DE" dirty="0"/>
              <a:t>In dem Beispiel von gerade würde der Unit Test fehlschlagen, der überprüft, welche </a:t>
            </a:r>
            <a:r>
              <a:rPr lang="de-DE" dirty="0" err="1"/>
              <a:t>packages</a:t>
            </a:r>
            <a:r>
              <a:rPr lang="de-DE" dirty="0"/>
              <a:t> auf welche </a:t>
            </a:r>
            <a:r>
              <a:rPr lang="de-DE" dirty="0" err="1"/>
              <a:t>packages</a:t>
            </a:r>
            <a:r>
              <a:rPr lang="de-DE" dirty="0"/>
              <a:t> zugreifen</a:t>
            </a:r>
          </a:p>
          <a:p>
            <a:r>
              <a:rPr lang="de-DE" dirty="0"/>
              <a:t>So kann man leichtgewichtiger, schrittweise eine gewünschte Struktur aufbauen, die dann irgendwann in Modulen münden könnte</a:t>
            </a:r>
          </a:p>
          <a:p>
            <a:endParaRPr lang="de-DE" dirty="0"/>
          </a:p>
          <a:p>
            <a:r>
              <a:rPr lang="de-DE" dirty="0">
                <a:hlinkClick r:id="rId3"/>
              </a:rPr>
              <a:t>https://github.com/TNG/ArchUnit-Examples</a:t>
            </a:r>
            <a:endParaRPr lang="de-DE" dirty="0"/>
          </a:p>
          <a:p>
            <a:endParaRPr lang="de-DE" dirty="0"/>
          </a:p>
        </p:txBody>
      </p:sp>
    </p:spTree>
    <p:extLst>
      <p:ext uri="{BB962C8B-B14F-4D97-AF65-F5344CB8AC3E}">
        <p14:creationId xmlns:p14="http://schemas.microsoft.com/office/powerpoint/2010/main" val="3139018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62808-2869-6FF2-C768-16AFF0874498}"/>
              </a:ext>
            </a:extLst>
          </p:cNvPr>
          <p:cNvSpPr>
            <a:spLocks noGrp="1"/>
          </p:cNvSpPr>
          <p:nvPr>
            <p:ph type="title"/>
          </p:nvPr>
        </p:nvSpPr>
        <p:spPr/>
        <p:txBody>
          <a:bodyPr/>
          <a:lstStyle/>
          <a:p>
            <a:r>
              <a:rPr lang="de-DE" dirty="0"/>
              <a:t>Probleme mit dem abgeschotteten </a:t>
            </a:r>
            <a:r>
              <a:rPr lang="de-DE" dirty="0" err="1"/>
              <a:t>jdk</a:t>
            </a:r>
            <a:endParaRPr lang="de-DE" dirty="0"/>
          </a:p>
        </p:txBody>
      </p:sp>
      <p:sp>
        <p:nvSpPr>
          <p:cNvPr id="3" name="Inhaltsplatzhalter 2">
            <a:extLst>
              <a:ext uri="{FF2B5EF4-FFF2-40B4-BE49-F238E27FC236}">
                <a16:creationId xmlns:a16="http://schemas.microsoft.com/office/drawing/2014/main" id="{490F974D-CE65-6592-AEA6-0433FDAA8932}"/>
              </a:ext>
            </a:extLst>
          </p:cNvPr>
          <p:cNvSpPr>
            <a:spLocks noGrp="1"/>
          </p:cNvSpPr>
          <p:nvPr>
            <p:ph idx="1"/>
          </p:nvPr>
        </p:nvSpPr>
        <p:spPr/>
        <p:txBody>
          <a:bodyPr/>
          <a:lstStyle/>
          <a:p>
            <a:r>
              <a:rPr lang="de-DE" dirty="0"/>
              <a:t>Auch wenn man nicht mit Modulen arbeitet, kann man seit Java 17 Probleme kriegen, wenn man bestimmte Klassen des </a:t>
            </a:r>
            <a:r>
              <a:rPr lang="de-DE" dirty="0" err="1"/>
              <a:t>jdk</a:t>
            </a:r>
            <a:r>
              <a:rPr lang="de-DE" dirty="0"/>
              <a:t> direkt oder per </a:t>
            </a:r>
            <a:r>
              <a:rPr lang="de-DE" dirty="0" err="1"/>
              <a:t>Reflection</a:t>
            </a:r>
            <a:r>
              <a:rPr lang="de-DE" dirty="0"/>
              <a:t> nutzt</a:t>
            </a:r>
          </a:p>
          <a:p>
            <a:r>
              <a:rPr lang="de-DE" dirty="0"/>
              <a:t>Die </a:t>
            </a:r>
            <a:r>
              <a:rPr lang="de-DE" dirty="0" err="1"/>
              <a:t>Internas</a:t>
            </a:r>
            <a:r>
              <a:rPr lang="de-DE" dirty="0"/>
              <a:t> sind nun abgesichert (seit java9) und der Kompatibilitäts-Schalter ist weg (seit Java 16 </a:t>
            </a:r>
            <a:r>
              <a:rPr lang="de-DE" dirty="0" err="1"/>
              <a:t>default</a:t>
            </a:r>
            <a:r>
              <a:rPr lang="de-DE" dirty="0"/>
              <a:t>: </a:t>
            </a:r>
            <a:r>
              <a:rPr lang="de-DE" dirty="0" err="1"/>
              <a:t>deny</a:t>
            </a:r>
            <a:r>
              <a:rPr lang="de-DE" dirty="0"/>
              <a:t>, seit Java 17 weg)</a:t>
            </a:r>
          </a:p>
          <a:p>
            <a:r>
              <a:rPr lang="de-DE" dirty="0"/>
              <a:t>Code: 03c_problem</a:t>
            </a:r>
          </a:p>
          <a:p>
            <a:pPr lvl="1"/>
            <a:r>
              <a:rPr lang="de-DE" dirty="0"/>
              <a:t>Am Beispiel einer älteren Version der Bibliothek </a:t>
            </a:r>
            <a:r>
              <a:rPr lang="de-DE" dirty="0" err="1"/>
              <a:t>xstream</a:t>
            </a:r>
            <a:r>
              <a:rPr lang="de-DE" dirty="0"/>
              <a:t> (vor </a:t>
            </a:r>
            <a:r>
              <a:rPr lang="de-DE" b="0" i="0" dirty="0">
                <a:solidFill>
                  <a:srgbClr val="222222"/>
                </a:solidFill>
                <a:effectLst/>
                <a:latin typeface="Verdana" panose="020B0604030504040204" pitchFamily="34" charset="0"/>
              </a:rPr>
              <a:t>Sep 06, 2020)</a:t>
            </a:r>
            <a:endParaRPr lang="de-DE" dirty="0"/>
          </a:p>
          <a:p>
            <a:pPr lvl="1"/>
            <a:endParaRPr lang="de-DE" dirty="0"/>
          </a:p>
        </p:txBody>
      </p:sp>
      <p:pic>
        <p:nvPicPr>
          <p:cNvPr id="7" name="Grafik 6">
            <a:extLst>
              <a:ext uri="{FF2B5EF4-FFF2-40B4-BE49-F238E27FC236}">
                <a16:creationId xmlns:a16="http://schemas.microsoft.com/office/drawing/2014/main" id="{27F717EA-02A7-F217-C8A6-2DB22FC63845}"/>
              </a:ext>
            </a:extLst>
          </p:cNvPr>
          <p:cNvPicPr>
            <a:picLocks noChangeAspect="1"/>
          </p:cNvPicPr>
          <p:nvPr/>
        </p:nvPicPr>
        <p:blipFill>
          <a:blip r:embed="rId2"/>
          <a:stretch>
            <a:fillRect/>
          </a:stretch>
        </p:blipFill>
        <p:spPr>
          <a:xfrm>
            <a:off x="807218" y="4306837"/>
            <a:ext cx="8882882" cy="554730"/>
          </a:xfrm>
          <a:prstGeom prst="rect">
            <a:avLst/>
          </a:prstGeom>
        </p:spPr>
      </p:pic>
      <p:pic>
        <p:nvPicPr>
          <p:cNvPr id="9" name="Grafik 8">
            <a:extLst>
              <a:ext uri="{FF2B5EF4-FFF2-40B4-BE49-F238E27FC236}">
                <a16:creationId xmlns:a16="http://schemas.microsoft.com/office/drawing/2014/main" id="{B75713FE-FDA2-DFE0-FD6D-13301687CB61}"/>
              </a:ext>
            </a:extLst>
          </p:cNvPr>
          <p:cNvPicPr>
            <a:picLocks noChangeAspect="1"/>
          </p:cNvPicPr>
          <p:nvPr/>
        </p:nvPicPr>
        <p:blipFill>
          <a:blip r:embed="rId3"/>
          <a:stretch>
            <a:fillRect/>
          </a:stretch>
        </p:blipFill>
        <p:spPr>
          <a:xfrm>
            <a:off x="985448" y="4782150"/>
            <a:ext cx="5572903" cy="619211"/>
          </a:xfrm>
          <a:prstGeom prst="rect">
            <a:avLst/>
          </a:prstGeom>
        </p:spPr>
      </p:pic>
    </p:spTree>
    <p:extLst>
      <p:ext uri="{BB962C8B-B14F-4D97-AF65-F5344CB8AC3E}">
        <p14:creationId xmlns:p14="http://schemas.microsoft.com/office/powerpoint/2010/main" val="3811381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B0C6F-A012-148A-373B-CAF60DE23FE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41AB8CD-FC9E-ABB0-BD66-35EC6AD6634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4D05D0B-C924-8E02-6FB7-BF13352A840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4CE6A40-FB85-4272-98CA-C62B90413B5C}"/>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7E6F71D4-67A2-051E-5D62-6317A5B031D6}"/>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pPr lvl="1"/>
            <a:r>
              <a:rPr lang="de-DE" sz="2900" dirty="0"/>
              <a:t>Modul-System</a:t>
            </a:r>
          </a:p>
          <a:p>
            <a:pPr lvl="1"/>
            <a:r>
              <a:rPr lang="de-DE" sz="2900" b="1" dirty="0"/>
              <a:t>Andere Neuerungen in Java 9-13</a:t>
            </a:r>
          </a:p>
          <a:p>
            <a:pPr lvl="1"/>
            <a:r>
              <a:rPr lang="de-DE" sz="2900"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99147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7139B-F0A8-B11C-E273-1AD1002B8824}"/>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1AFF04F-E4FB-89DA-B2DC-9C259D5179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9D00904-ECD4-70ED-9936-5A1718A86DC7}"/>
              </a:ext>
            </a:extLst>
          </p:cNvPr>
          <p:cNvSpPr>
            <a:spLocks noGrp="1"/>
          </p:cNvSpPr>
          <p:nvPr>
            <p:ph type="title"/>
          </p:nvPr>
        </p:nvSpPr>
        <p:spPr>
          <a:xfrm>
            <a:off x="677334" y="609600"/>
            <a:ext cx="8596668" cy="882316"/>
          </a:xfrm>
        </p:spPr>
        <p:txBody>
          <a:bodyPr vert="horz"/>
          <a:lstStyle/>
          <a:p>
            <a:r>
              <a:rPr lang="de-DE" dirty="0"/>
              <a:t>Java 9 - 21.09.2017</a:t>
            </a:r>
          </a:p>
        </p:txBody>
      </p:sp>
      <p:sp>
        <p:nvSpPr>
          <p:cNvPr id="3" name="Textfeld 2">
            <a:extLst>
              <a:ext uri="{FF2B5EF4-FFF2-40B4-BE49-F238E27FC236}">
                <a16:creationId xmlns:a16="http://schemas.microsoft.com/office/drawing/2014/main" id="{E9CC9885-8A49-A088-4922-6D370643995E}"/>
              </a:ext>
            </a:extLst>
          </p:cNvPr>
          <p:cNvSpPr txBox="1"/>
          <p:nvPr/>
        </p:nvSpPr>
        <p:spPr>
          <a:xfrm>
            <a:off x="720391" y="1491916"/>
            <a:ext cx="4740442" cy="5355312"/>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261: Module System</a:t>
            </a:r>
          </a:p>
          <a:p>
            <a:pPr marL="285750" indent="-285750" algn="just">
              <a:buFont typeface="Arial" panose="020B0604020202020204" pitchFamily="34" charset="0"/>
              <a:buChar char="•"/>
            </a:pPr>
            <a:r>
              <a:rPr lang="en-US" b="0" i="0" dirty="0">
                <a:solidFill>
                  <a:srgbClr val="000000"/>
                </a:solidFill>
                <a:effectLst/>
                <a:latin typeface="inter-regular"/>
              </a:rPr>
              <a:t>JEP 277: Enhanced Deprecation</a:t>
            </a:r>
          </a:p>
          <a:p>
            <a:pPr marL="285750" indent="-285750" algn="just">
              <a:buFont typeface="Arial" panose="020B0604020202020204" pitchFamily="34" charset="0"/>
              <a:buChar char="•"/>
            </a:pPr>
            <a:r>
              <a:rPr lang="de-DE" b="0" i="0" dirty="0">
                <a:solidFill>
                  <a:srgbClr val="000000"/>
                </a:solidFill>
                <a:effectLst/>
                <a:latin typeface="inter-regular"/>
              </a:rPr>
              <a:t>Collections können bequem erzeugt werden</a:t>
            </a:r>
          </a:p>
          <a:p>
            <a:pPr marL="285750" indent="-285750" algn="just">
              <a:buFont typeface="Arial" panose="020B0604020202020204" pitchFamily="34" charset="0"/>
              <a:buChar char="•"/>
            </a:pPr>
            <a:r>
              <a:rPr lang="de-DE" dirty="0">
                <a:solidFill>
                  <a:srgbClr val="000000"/>
                </a:solidFill>
                <a:latin typeface="inter-regular"/>
              </a:rPr>
              <a:t>Private Methoden in Interfaces</a:t>
            </a:r>
          </a:p>
          <a:p>
            <a:pPr marL="285750" indent="-285750" algn="just">
              <a:buFont typeface="Arial" panose="020B0604020202020204" pitchFamily="34" charset="0"/>
              <a:buChar char="•"/>
            </a:pPr>
            <a:r>
              <a:rPr lang="en-US" b="0" i="0" dirty="0" err="1">
                <a:solidFill>
                  <a:srgbClr val="000000"/>
                </a:solidFill>
                <a:effectLst/>
                <a:latin typeface="inter-regular"/>
              </a:rPr>
              <a:t>Optional.stream</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dirty="0">
                <a:solidFill>
                  <a:srgbClr val="000000"/>
                </a:solidFill>
                <a:latin typeface="inter-regular"/>
              </a:rPr>
              <a:t>Try-with Resources improvement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248: Make G1 the Default GC</a:t>
            </a:r>
          </a:p>
          <a:p>
            <a:pPr marL="285750" indent="-285750" algn="just">
              <a:buFont typeface="Arial" panose="020B0604020202020204" pitchFamily="34" charset="0"/>
              <a:buChar char="•"/>
            </a:pPr>
            <a:r>
              <a:rPr lang="en-US" b="0" i="0" dirty="0">
                <a:solidFill>
                  <a:srgbClr val="000000"/>
                </a:solidFill>
                <a:effectLst/>
                <a:latin typeface="inter-regular"/>
              </a:rPr>
              <a:t>JEP 254: Compact Strings</a:t>
            </a:r>
          </a:p>
          <a:p>
            <a:pPr marL="285750" indent="-285750" algn="just">
              <a:buFont typeface="Arial" panose="020B0604020202020204" pitchFamily="34" charset="0"/>
              <a:buChar char="•"/>
            </a:pPr>
            <a:r>
              <a:rPr lang="en-US" b="0" i="0" dirty="0">
                <a:solidFill>
                  <a:srgbClr val="000000"/>
                </a:solidFill>
                <a:effectLst/>
                <a:latin typeface="inter-regular"/>
              </a:rPr>
              <a:t>JEP 260: Encapsulate Most Internal APIs</a:t>
            </a:r>
          </a:p>
          <a:p>
            <a:pPr marL="285750" indent="-285750" algn="just">
              <a:buFont typeface="Arial" panose="020B0604020202020204" pitchFamily="34" charset="0"/>
              <a:buChar char="•"/>
            </a:pPr>
            <a:r>
              <a:rPr lang="en-US" b="0" i="0" dirty="0">
                <a:solidFill>
                  <a:srgbClr val="000000"/>
                </a:solidFill>
                <a:effectLst/>
                <a:latin typeface="inter-regular"/>
              </a:rPr>
              <a:t>JEP 200: The Modular JDK</a:t>
            </a:r>
          </a:p>
          <a:p>
            <a:pPr marL="285750" indent="-285750" algn="just">
              <a:buFont typeface="Arial" panose="020B0604020202020204" pitchFamily="34" charset="0"/>
              <a:buChar char="•"/>
            </a:pPr>
            <a:r>
              <a:rPr lang="en-US" b="0" i="0" dirty="0">
                <a:solidFill>
                  <a:srgbClr val="000000"/>
                </a:solidFill>
                <a:effectLst/>
                <a:latin typeface="inter-regular"/>
              </a:rPr>
              <a:t>JEP 220: Modular Run-Time Images</a:t>
            </a:r>
          </a:p>
          <a:p>
            <a:pPr marL="285750" indent="-285750" algn="just">
              <a:buFont typeface="Arial" panose="020B0604020202020204" pitchFamily="34" charset="0"/>
              <a:buChar char="•"/>
            </a:pPr>
            <a:r>
              <a:rPr lang="de-DE" dirty="0">
                <a:solidFill>
                  <a:srgbClr val="000000"/>
                </a:solidFill>
                <a:latin typeface="inter-regular"/>
              </a:rPr>
              <a:t>Die neue ARM-Architektur AArch64 wird nun unterstützt.</a:t>
            </a:r>
            <a:endParaRPr lang="en-US" b="0" i="0" dirty="0">
              <a:solidFill>
                <a:srgbClr val="000000"/>
              </a:solidFill>
              <a:effectLst/>
              <a:latin typeface="inter-regular"/>
            </a:endParaRP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5A8A211-02F1-CCEA-2835-DE2504B16428}"/>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222: </a:t>
            </a:r>
            <a:r>
              <a:rPr lang="en-US" b="0" i="0" dirty="0" err="1">
                <a:solidFill>
                  <a:srgbClr val="000000"/>
                </a:solidFill>
                <a:effectLst/>
                <a:latin typeface="inter-regular"/>
              </a:rPr>
              <a:t>jshell</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Multi-Release-Jar files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JEP 223: New Version-String Scheme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8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Neuer http Client (mit </a:t>
            </a:r>
            <a:r>
              <a:rPr lang="de-DE" b="0" i="0" dirty="0">
                <a:solidFill>
                  <a:srgbClr val="000000"/>
                </a:solidFill>
                <a:effectLst/>
                <a:latin typeface="inter-regular"/>
              </a:rPr>
              <a:t>HTTP/2-Support</a:t>
            </a:r>
            <a:r>
              <a:rPr lang="de-DE" dirty="0">
                <a:solidFill>
                  <a:srgbClr val="000000"/>
                </a:solidFill>
                <a:latin typeface="inter-regular"/>
              </a:rPr>
              <a: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Experimental: </a:t>
            </a:r>
            <a:r>
              <a:rPr lang="en-US" dirty="0" err="1">
                <a:solidFill>
                  <a:srgbClr val="000000"/>
                </a:solidFill>
                <a:latin typeface="inter-regular"/>
              </a:rPr>
              <a:t>Graal</a:t>
            </a:r>
            <a:r>
              <a:rPr lang="en-US" dirty="0">
                <a:solidFill>
                  <a:srgbClr val="000000"/>
                </a:solidFill>
                <a:latin typeface="inter-regular"/>
              </a:rPr>
              <a:t> Compiler (AOT)</a:t>
            </a:r>
            <a:endParaRPr lang="da-DK"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1178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https://github.com/MichaelZett/20250303_java_9_21</a:t>
            </a:r>
            <a:endParaRPr lang="de-DE" dirty="0"/>
          </a:p>
        </p:txBody>
      </p:sp>
      <p:pic>
        <p:nvPicPr>
          <p:cNvPr id="6" name="Grafik 5">
            <a:extLst>
              <a:ext uri="{FF2B5EF4-FFF2-40B4-BE49-F238E27FC236}">
                <a16:creationId xmlns:a16="http://schemas.microsoft.com/office/drawing/2014/main" id="{CB454088-89D7-84A8-0692-EE9E0FB51296}"/>
              </a:ext>
            </a:extLst>
          </p:cNvPr>
          <p:cNvPicPr>
            <a:picLocks noChangeAspect="1"/>
          </p:cNvPicPr>
          <p:nvPr/>
        </p:nvPicPr>
        <p:blipFill>
          <a:blip r:embed="rId3"/>
          <a:stretch>
            <a:fillRect/>
          </a:stretch>
        </p:blipFill>
        <p:spPr>
          <a:xfrm>
            <a:off x="770597" y="2943985"/>
            <a:ext cx="8759902" cy="2806239"/>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EABB5-6621-110C-DD51-14C36C3EA150}"/>
              </a:ext>
            </a:extLst>
          </p:cNvPr>
          <p:cNvSpPr>
            <a:spLocks noGrp="1"/>
          </p:cNvSpPr>
          <p:nvPr>
            <p:ph type="title"/>
          </p:nvPr>
        </p:nvSpPr>
        <p:spPr/>
        <p:txBody>
          <a:bodyPr/>
          <a:lstStyle/>
          <a:p>
            <a:r>
              <a:rPr lang="de-DE" dirty="0"/>
              <a:t>Java 9 - </a:t>
            </a:r>
            <a:r>
              <a:rPr lang="de-DE" dirty="0" err="1"/>
              <a:t>CompletableFuture</a:t>
            </a:r>
            <a:endParaRPr lang="de-DE" dirty="0"/>
          </a:p>
        </p:txBody>
      </p:sp>
      <p:sp>
        <p:nvSpPr>
          <p:cNvPr id="3" name="Inhaltsplatzhalter 2">
            <a:extLst>
              <a:ext uri="{FF2B5EF4-FFF2-40B4-BE49-F238E27FC236}">
                <a16:creationId xmlns:a16="http://schemas.microsoft.com/office/drawing/2014/main" id="{A8671E51-CE08-8D44-EB15-509B9CEE408F}"/>
              </a:ext>
            </a:extLst>
          </p:cNvPr>
          <p:cNvSpPr>
            <a:spLocks noGrp="1"/>
          </p:cNvSpPr>
          <p:nvPr>
            <p:ph idx="1"/>
          </p:nvPr>
        </p:nvSpPr>
        <p:spPr/>
        <p:txBody>
          <a:bodyPr/>
          <a:lstStyle/>
          <a:p>
            <a:r>
              <a:rPr lang="de-DE" dirty="0"/>
              <a:t>In Java 9 wurden die bereits mit Java 8 eingeführten </a:t>
            </a:r>
            <a:r>
              <a:rPr lang="de-DE" dirty="0" err="1"/>
              <a:t>CompletableFutures</a:t>
            </a:r>
            <a:r>
              <a:rPr lang="de-DE" dirty="0"/>
              <a:t> um sinnvolle Methoden erweitert, etwa: </a:t>
            </a:r>
          </a:p>
          <a:p>
            <a:pPr lvl="1"/>
            <a:r>
              <a:rPr lang="de-DE" dirty="0"/>
              <a:t>Timeout-Handling: </a:t>
            </a:r>
            <a:r>
              <a:rPr lang="de-DE" dirty="0" err="1"/>
              <a:t>orTimeout</a:t>
            </a:r>
            <a:r>
              <a:rPr lang="de-DE" dirty="0"/>
              <a:t>(...), </a:t>
            </a:r>
            <a:r>
              <a:rPr lang="de-DE" dirty="0" err="1"/>
              <a:t>completeOnTimeout</a:t>
            </a:r>
            <a:r>
              <a:rPr lang="de-DE" dirty="0"/>
              <a:t>(...)</a:t>
            </a:r>
          </a:p>
          <a:p>
            <a:pPr lvl="1"/>
            <a:r>
              <a:rPr lang="de-DE" dirty="0"/>
              <a:t>Asynchrone Komplettierung: </a:t>
            </a:r>
            <a:r>
              <a:rPr lang="de-DE" dirty="0" err="1"/>
              <a:t>completeAsync</a:t>
            </a:r>
            <a:r>
              <a:rPr lang="de-DE" dirty="0"/>
              <a:t>(...)</a:t>
            </a:r>
          </a:p>
          <a:p>
            <a:pPr lvl="1"/>
            <a:r>
              <a:rPr lang="de-DE" dirty="0"/>
              <a:t>Damit lassen sich asynchrone Berechnungen noch präziser steuern, zum Beispiel mit individuellen Thread-Pools, ohne den Code übermäßig zu verkomplizieren.</a:t>
            </a:r>
          </a:p>
          <a:p>
            <a:pPr lvl="1"/>
            <a:r>
              <a:rPr lang="de-DE" dirty="0"/>
              <a:t>Vorteil: Bessere Kontrolle, insbesondere in komplexen Systemen, wo verschiedene Tasks parallel (und ggf. mit Timeout) laufen sollen.</a:t>
            </a:r>
          </a:p>
          <a:p>
            <a:r>
              <a:rPr lang="de-DE" dirty="0"/>
              <a:t>Code: 04_java9_13/de.zettsystems.java9_10.complete</a:t>
            </a:r>
          </a:p>
        </p:txBody>
      </p:sp>
    </p:spTree>
    <p:extLst>
      <p:ext uri="{BB962C8B-B14F-4D97-AF65-F5344CB8AC3E}">
        <p14:creationId xmlns:p14="http://schemas.microsoft.com/office/powerpoint/2010/main" val="3935626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FB2F9-C62E-6F67-B740-3BA4514F3F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AF6945-4449-0D1A-8E8B-5F343F7AD38D}"/>
              </a:ext>
            </a:extLst>
          </p:cNvPr>
          <p:cNvSpPr>
            <a:spLocks noGrp="1"/>
          </p:cNvSpPr>
          <p:nvPr>
            <p:ph type="title"/>
          </p:nvPr>
        </p:nvSpPr>
        <p:spPr/>
        <p:txBody>
          <a:bodyPr>
            <a:normAutofit fontScale="90000"/>
          </a:bodyPr>
          <a:lstStyle/>
          <a:p>
            <a:r>
              <a:rPr lang="de-DE" dirty="0"/>
              <a:t>Java 9 - </a:t>
            </a:r>
            <a:r>
              <a:rPr lang="de-DE" dirty="0" err="1"/>
              <a:t>Unmodifiable</a:t>
            </a:r>
            <a:r>
              <a:rPr lang="de-DE" dirty="0"/>
              <a:t> Collections erzeugen</a:t>
            </a:r>
            <a:br>
              <a:rPr lang="de-DE" dirty="0"/>
            </a:br>
            <a:r>
              <a:rPr lang="de-DE" dirty="0"/>
              <a:t> </a:t>
            </a:r>
          </a:p>
        </p:txBody>
      </p:sp>
      <p:sp>
        <p:nvSpPr>
          <p:cNvPr id="3" name="Inhaltsplatzhalter 2">
            <a:extLst>
              <a:ext uri="{FF2B5EF4-FFF2-40B4-BE49-F238E27FC236}">
                <a16:creationId xmlns:a16="http://schemas.microsoft.com/office/drawing/2014/main" id="{1E4E4534-05A4-D529-0DA9-D72B95869C74}"/>
              </a:ext>
            </a:extLst>
          </p:cNvPr>
          <p:cNvSpPr>
            <a:spLocks noGrp="1"/>
          </p:cNvSpPr>
          <p:nvPr>
            <p:ph idx="1"/>
          </p:nvPr>
        </p:nvSpPr>
        <p:spPr/>
        <p:txBody>
          <a:bodyPr>
            <a:normAutofit/>
          </a:bodyPr>
          <a:lstStyle/>
          <a:p>
            <a:r>
              <a:rPr lang="de-DE" dirty="0"/>
              <a:t>Fabrikmethoden: In Java 9 wurden statische Methoden wie </a:t>
            </a:r>
            <a:r>
              <a:rPr lang="de-DE" dirty="0" err="1"/>
              <a:t>List.of</a:t>
            </a:r>
            <a:r>
              <a:rPr lang="de-DE" dirty="0"/>
              <a:t>(...), </a:t>
            </a:r>
            <a:r>
              <a:rPr lang="de-DE" dirty="0" err="1"/>
              <a:t>Set.of</a:t>
            </a:r>
            <a:r>
              <a:rPr lang="de-DE" dirty="0"/>
              <a:t>(...), </a:t>
            </a:r>
            <a:r>
              <a:rPr lang="de-DE" dirty="0" err="1"/>
              <a:t>Map.of</a:t>
            </a:r>
            <a:r>
              <a:rPr lang="de-DE" dirty="0"/>
              <a:t>(...) und </a:t>
            </a:r>
            <a:r>
              <a:rPr lang="de-DE" dirty="0" err="1"/>
              <a:t>Map.ofEntries</a:t>
            </a:r>
            <a:r>
              <a:rPr lang="de-DE" dirty="0"/>
              <a:t>(...) eingeführt. </a:t>
            </a:r>
          </a:p>
          <a:p>
            <a:r>
              <a:rPr lang="de-DE" dirty="0"/>
              <a:t>Damit lassen sich unveränderliche (</a:t>
            </a:r>
            <a:r>
              <a:rPr lang="de-DE" dirty="0" err="1"/>
              <a:t>immutable</a:t>
            </a:r>
            <a:r>
              <a:rPr lang="de-DE" dirty="0"/>
              <a:t>) Collections in nur einer Zeile erstellen: List&lt;String&gt; </a:t>
            </a:r>
            <a:r>
              <a:rPr lang="de-DE" dirty="0" err="1"/>
              <a:t>list</a:t>
            </a:r>
            <a:r>
              <a:rPr lang="de-DE" dirty="0"/>
              <a:t> = </a:t>
            </a:r>
            <a:r>
              <a:rPr lang="de-DE" dirty="0" err="1"/>
              <a:t>List.of</a:t>
            </a:r>
            <a:r>
              <a:rPr lang="de-DE" dirty="0"/>
              <a:t>("A", "B", "C"); </a:t>
            </a:r>
          </a:p>
          <a:p>
            <a:r>
              <a:rPr lang="de-DE" dirty="0"/>
              <a:t>Die zurückgegebenen Collections darf man nicht verändern (Schreiboperationen führen zu </a:t>
            </a:r>
            <a:r>
              <a:rPr lang="de-DE" dirty="0" err="1"/>
              <a:t>UnsupportedOperationException</a:t>
            </a:r>
            <a:r>
              <a:rPr lang="de-DE" dirty="0"/>
              <a:t>).</a:t>
            </a:r>
          </a:p>
          <a:p>
            <a:r>
              <a:rPr lang="de-DE" dirty="0"/>
              <a:t>Wichtig: Sie erlauben keine null-Elemente; der Versuch einer </a:t>
            </a:r>
            <a:r>
              <a:rPr lang="de-DE" dirty="0" err="1"/>
              <a:t>List.of</a:t>
            </a:r>
            <a:r>
              <a:rPr lang="de-DE" dirty="0"/>
              <a:t>(null) löst eine </a:t>
            </a:r>
            <a:r>
              <a:rPr lang="de-DE" dirty="0" err="1"/>
              <a:t>NullPointerException</a:t>
            </a:r>
            <a:r>
              <a:rPr lang="de-DE" dirty="0"/>
              <a:t> aus.</a:t>
            </a:r>
          </a:p>
          <a:p>
            <a:endParaRPr lang="de-DE" dirty="0"/>
          </a:p>
          <a:p>
            <a:r>
              <a:rPr lang="de-DE" dirty="0"/>
              <a:t>Code: 04_java9_13/de.zettsystems.java9_10.collections</a:t>
            </a:r>
          </a:p>
          <a:p>
            <a:pPr lvl="1"/>
            <a:r>
              <a:rPr lang="de-DE" dirty="0"/>
              <a:t>Auch dort: </a:t>
            </a:r>
            <a:r>
              <a:rPr lang="de-DE" dirty="0" err="1">
                <a:solidFill>
                  <a:srgbClr val="000000"/>
                </a:solidFill>
                <a:latin typeface="inter-regular"/>
              </a:rPr>
              <a:t>Deprecated</a:t>
            </a:r>
            <a:r>
              <a:rPr lang="de-DE" dirty="0">
                <a:solidFill>
                  <a:srgbClr val="000000"/>
                </a:solidFill>
                <a:latin typeface="inter-regular"/>
              </a:rPr>
              <a:t> mit </a:t>
            </a:r>
            <a:r>
              <a:rPr lang="de-DE" dirty="0" err="1">
                <a:solidFill>
                  <a:srgbClr val="000000"/>
                </a:solidFill>
                <a:latin typeface="inter-regular"/>
              </a:rPr>
              <a:t>forRemoval</a:t>
            </a:r>
            <a:r>
              <a:rPr lang="de-DE" dirty="0">
                <a:solidFill>
                  <a:srgbClr val="000000"/>
                </a:solidFill>
                <a:latin typeface="inter-regular"/>
              </a:rPr>
              <a:t> und </a:t>
            </a:r>
            <a:r>
              <a:rPr lang="de-DE" dirty="0" err="1">
                <a:solidFill>
                  <a:srgbClr val="000000"/>
                </a:solidFill>
                <a:latin typeface="inter-regular"/>
              </a:rPr>
              <a:t>since</a:t>
            </a:r>
            <a:endParaRPr lang="de-DE" dirty="0">
              <a:solidFill>
                <a:srgbClr val="000000"/>
              </a:solidFill>
              <a:latin typeface="inter-regular"/>
            </a:endParaRPr>
          </a:p>
          <a:p>
            <a:pPr lvl="1"/>
            <a:endParaRPr lang="de-DE" dirty="0"/>
          </a:p>
          <a:p>
            <a:endParaRPr lang="de-DE" dirty="0"/>
          </a:p>
        </p:txBody>
      </p:sp>
    </p:spTree>
    <p:extLst>
      <p:ext uri="{BB962C8B-B14F-4D97-AF65-F5344CB8AC3E}">
        <p14:creationId xmlns:p14="http://schemas.microsoft.com/office/powerpoint/2010/main" val="17575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84F49-AD7A-B3D5-6C26-4A9105BC05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F6D1A7-9047-753A-57CC-CAA6922B97EA}"/>
              </a:ext>
            </a:extLst>
          </p:cNvPr>
          <p:cNvSpPr>
            <a:spLocks noGrp="1"/>
          </p:cNvSpPr>
          <p:nvPr>
            <p:ph type="title"/>
          </p:nvPr>
        </p:nvSpPr>
        <p:spPr/>
        <p:txBody>
          <a:bodyPr/>
          <a:lstStyle/>
          <a:p>
            <a:r>
              <a:rPr lang="de-DE" dirty="0"/>
              <a:t>Java 9 - </a:t>
            </a:r>
            <a:r>
              <a:rPr lang="de-DE" dirty="0" err="1"/>
              <a:t>Process</a:t>
            </a:r>
            <a:r>
              <a:rPr lang="de-DE" dirty="0"/>
              <a:t> API</a:t>
            </a:r>
          </a:p>
        </p:txBody>
      </p:sp>
      <p:sp>
        <p:nvSpPr>
          <p:cNvPr id="3" name="Inhaltsplatzhalter 2">
            <a:extLst>
              <a:ext uri="{FF2B5EF4-FFF2-40B4-BE49-F238E27FC236}">
                <a16:creationId xmlns:a16="http://schemas.microsoft.com/office/drawing/2014/main" id="{B80229B8-9F07-DE26-2AE8-40B6391889C4}"/>
              </a:ext>
            </a:extLst>
          </p:cNvPr>
          <p:cNvSpPr>
            <a:spLocks noGrp="1"/>
          </p:cNvSpPr>
          <p:nvPr>
            <p:ph idx="1"/>
          </p:nvPr>
        </p:nvSpPr>
        <p:spPr/>
        <p:txBody>
          <a:bodyPr/>
          <a:lstStyle/>
          <a:p>
            <a:r>
              <a:rPr lang="de-DE" dirty="0"/>
              <a:t>Die neu gestaltete </a:t>
            </a:r>
            <a:r>
              <a:rPr lang="de-DE" dirty="0" err="1"/>
              <a:t>Process</a:t>
            </a:r>
            <a:r>
              <a:rPr lang="de-DE" dirty="0"/>
              <a:t>-API in Java 9 ermöglicht es, alle laufenden Prozesse zu inspizieren oder den aktuellen Prozess detailliert abzufragen (z. B. PID, Kommandozeile, CPU-Zeit, Startzeit).</a:t>
            </a:r>
          </a:p>
          <a:p>
            <a:r>
              <a:rPr lang="de-DE" dirty="0"/>
              <a:t>Bietet zusätzlich Callback-Mechanismen (</a:t>
            </a:r>
            <a:r>
              <a:rPr lang="de-DE" dirty="0" err="1"/>
              <a:t>onExit</a:t>
            </a:r>
            <a:r>
              <a:rPr lang="de-DE" dirty="0"/>
              <a:t>()) oder Möglichkeiten, einzelne Prozesse zu beenden.</a:t>
            </a:r>
          </a:p>
          <a:p>
            <a:r>
              <a:rPr lang="de-DE" dirty="0"/>
              <a:t>Vorteil: Deutlich einfacher, plattformunabhängig auf Prozessinformationen zuzugreifen – kein (unzuverlässiges) Parsen externer Kommandoausgaben mehr erforderlich.</a:t>
            </a:r>
          </a:p>
          <a:p>
            <a:r>
              <a:rPr lang="de-DE" dirty="0"/>
              <a:t>Code: 04_java9_13/ de.zettsystems.java9_10.misc</a:t>
            </a:r>
          </a:p>
          <a:p>
            <a:endParaRPr lang="de-DE" dirty="0"/>
          </a:p>
        </p:txBody>
      </p:sp>
    </p:spTree>
    <p:extLst>
      <p:ext uri="{BB962C8B-B14F-4D97-AF65-F5344CB8AC3E}">
        <p14:creationId xmlns:p14="http://schemas.microsoft.com/office/powerpoint/2010/main" val="1809914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452C6-62B2-615D-3EF1-BB631A4FEB4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C3C1E1-7906-C58D-ECAA-EA91E0175488}"/>
              </a:ext>
            </a:extLst>
          </p:cNvPr>
          <p:cNvSpPr>
            <a:spLocks noGrp="1"/>
          </p:cNvSpPr>
          <p:nvPr>
            <p:ph type="title"/>
          </p:nvPr>
        </p:nvSpPr>
        <p:spPr/>
        <p:txBody>
          <a:bodyPr/>
          <a:lstStyle/>
          <a:p>
            <a:r>
              <a:rPr lang="de-DE" dirty="0"/>
              <a:t>Java 9 - Stack Walking</a:t>
            </a:r>
          </a:p>
        </p:txBody>
      </p:sp>
      <p:sp>
        <p:nvSpPr>
          <p:cNvPr id="3" name="Inhaltsplatzhalter 2">
            <a:extLst>
              <a:ext uri="{FF2B5EF4-FFF2-40B4-BE49-F238E27FC236}">
                <a16:creationId xmlns:a16="http://schemas.microsoft.com/office/drawing/2014/main" id="{09D6714A-9BBF-43CA-D76A-360B5C1AA0F8}"/>
              </a:ext>
            </a:extLst>
          </p:cNvPr>
          <p:cNvSpPr>
            <a:spLocks noGrp="1"/>
          </p:cNvSpPr>
          <p:nvPr>
            <p:ph idx="1"/>
          </p:nvPr>
        </p:nvSpPr>
        <p:spPr/>
        <p:txBody>
          <a:bodyPr/>
          <a:lstStyle/>
          <a:p>
            <a:r>
              <a:rPr lang="de-DE" dirty="0"/>
              <a:t>Mit </a:t>
            </a:r>
            <a:r>
              <a:rPr lang="de-DE" dirty="0" err="1"/>
              <a:t>StackWalker</a:t>
            </a:r>
            <a:r>
              <a:rPr lang="de-DE" dirty="0"/>
              <a:t> gibt es eine effizientere Alternative zu </a:t>
            </a:r>
            <a:r>
              <a:rPr lang="de-DE" dirty="0" err="1"/>
              <a:t>Thread.currentThread</a:t>
            </a:r>
            <a:r>
              <a:rPr lang="de-DE" dirty="0"/>
              <a:t>().</a:t>
            </a:r>
            <a:r>
              <a:rPr lang="de-DE" dirty="0" err="1"/>
              <a:t>getStackTrace</a:t>
            </a:r>
            <a:r>
              <a:rPr lang="de-DE" dirty="0"/>
              <a:t>().</a:t>
            </a:r>
          </a:p>
          <a:p>
            <a:r>
              <a:rPr lang="de-DE" dirty="0"/>
              <a:t>Der Stack lässt sich gezielt durchsuchen und filtern, ohne gleich ein komplettes </a:t>
            </a:r>
            <a:r>
              <a:rPr lang="de-DE" dirty="0" err="1"/>
              <a:t>Throwable</a:t>
            </a:r>
            <a:r>
              <a:rPr lang="de-DE" dirty="0"/>
              <a:t> zu erzeugen oder alle Frames laden zu müssen.</a:t>
            </a:r>
          </a:p>
          <a:p>
            <a:r>
              <a:rPr lang="de-DE" dirty="0"/>
              <a:t>Vorteil: Bessere Performance und Flexibilität beim Debuggen, Loggen oder Sammeln von Telemetriedaten.</a:t>
            </a:r>
          </a:p>
          <a:p>
            <a:r>
              <a:rPr lang="de-DE" dirty="0"/>
              <a:t>Code: 04_java9_13/ de.zettsystems.java9_10.misc</a:t>
            </a:r>
          </a:p>
          <a:p>
            <a:endParaRPr lang="de-DE" dirty="0"/>
          </a:p>
        </p:txBody>
      </p:sp>
    </p:spTree>
    <p:extLst>
      <p:ext uri="{BB962C8B-B14F-4D97-AF65-F5344CB8AC3E}">
        <p14:creationId xmlns:p14="http://schemas.microsoft.com/office/powerpoint/2010/main" val="3325982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2216F-1147-1FA1-FF3A-F158B3CF86C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AED4244-33A2-1E99-71D6-9D010D40D672}"/>
              </a:ext>
            </a:extLst>
          </p:cNvPr>
          <p:cNvSpPr>
            <a:spLocks noGrp="1"/>
          </p:cNvSpPr>
          <p:nvPr>
            <p:ph type="title"/>
          </p:nvPr>
        </p:nvSpPr>
        <p:spPr/>
        <p:txBody>
          <a:bodyPr/>
          <a:lstStyle/>
          <a:p>
            <a:r>
              <a:rPr lang="de-DE" dirty="0"/>
              <a:t>Java 9 - </a:t>
            </a:r>
            <a:r>
              <a:rPr lang="de-DE" dirty="0" err="1"/>
              <a:t>Reactive</a:t>
            </a:r>
            <a:r>
              <a:rPr lang="de-DE" dirty="0"/>
              <a:t> Streams (Flow)</a:t>
            </a:r>
          </a:p>
        </p:txBody>
      </p:sp>
      <p:sp>
        <p:nvSpPr>
          <p:cNvPr id="3" name="Inhaltsplatzhalter 2">
            <a:extLst>
              <a:ext uri="{FF2B5EF4-FFF2-40B4-BE49-F238E27FC236}">
                <a16:creationId xmlns:a16="http://schemas.microsoft.com/office/drawing/2014/main" id="{3E1388D2-D351-A26C-D6D4-346553E59F36}"/>
              </a:ext>
            </a:extLst>
          </p:cNvPr>
          <p:cNvSpPr>
            <a:spLocks noGrp="1"/>
          </p:cNvSpPr>
          <p:nvPr>
            <p:ph idx="1"/>
          </p:nvPr>
        </p:nvSpPr>
        <p:spPr/>
        <p:txBody>
          <a:bodyPr/>
          <a:lstStyle/>
          <a:p>
            <a:r>
              <a:rPr lang="de-DE" dirty="0" err="1"/>
              <a:t>java.util.concurrent.Flow</a:t>
            </a:r>
            <a:r>
              <a:rPr lang="de-DE" dirty="0"/>
              <a:t> definiert die standardisierten Interfaces (Publisher, Subscriber, </a:t>
            </a:r>
            <a:r>
              <a:rPr lang="de-DE" dirty="0" err="1"/>
              <a:t>Processor</a:t>
            </a:r>
            <a:r>
              <a:rPr lang="de-DE" dirty="0"/>
              <a:t>, </a:t>
            </a:r>
            <a:r>
              <a:rPr lang="de-DE" dirty="0" err="1"/>
              <a:t>Subscription</a:t>
            </a:r>
            <a:r>
              <a:rPr lang="de-DE" dirty="0"/>
              <a:t>) für </a:t>
            </a:r>
            <a:r>
              <a:rPr lang="de-DE" dirty="0" err="1"/>
              <a:t>Reactive</a:t>
            </a:r>
            <a:r>
              <a:rPr lang="de-DE" dirty="0"/>
              <a:t> Streams mit </a:t>
            </a:r>
            <a:r>
              <a:rPr lang="de-DE" dirty="0" err="1"/>
              <a:t>Backpressure</a:t>
            </a:r>
            <a:r>
              <a:rPr lang="de-DE" dirty="0"/>
              <a:t>.</a:t>
            </a:r>
          </a:p>
          <a:p>
            <a:r>
              <a:rPr lang="de-DE" dirty="0"/>
              <a:t>Ziel: Nicht-blockierende, asynchrone Datenverarbeitung großer Datenmengen, bei der der Datenkonsument (Subscriber) steuert, wie viele Elemente er verarbeiten kann (</a:t>
            </a:r>
            <a:r>
              <a:rPr lang="de-DE" dirty="0" err="1"/>
              <a:t>Backpressure</a:t>
            </a:r>
            <a:r>
              <a:rPr lang="de-DE" dirty="0"/>
              <a:t>).</a:t>
            </a:r>
          </a:p>
          <a:p>
            <a:r>
              <a:rPr lang="de-DE" dirty="0"/>
              <a:t>Vorteil: Ein einheitliches Fundament für reaktive Bibliotheken (z. B. </a:t>
            </a:r>
            <a:r>
              <a:rPr lang="de-DE" dirty="0" err="1"/>
              <a:t>RxJava</a:t>
            </a:r>
            <a:r>
              <a:rPr lang="de-DE" dirty="0"/>
              <a:t>, Project </a:t>
            </a:r>
            <a:r>
              <a:rPr lang="de-DE" dirty="0" err="1"/>
              <a:t>Reactor</a:t>
            </a:r>
            <a:r>
              <a:rPr lang="de-DE" dirty="0"/>
              <a:t>, </a:t>
            </a:r>
            <a:r>
              <a:rPr lang="de-DE" dirty="0" err="1"/>
              <a:t>Akka</a:t>
            </a:r>
            <a:r>
              <a:rPr lang="de-DE" dirty="0"/>
              <a:t> Streams), das bereits im JDK enthalten ist.</a:t>
            </a:r>
          </a:p>
          <a:p>
            <a:r>
              <a:rPr lang="de-DE" dirty="0"/>
              <a:t>Code: 04_java9_13/ de.zettsystems.java9_10.misc</a:t>
            </a:r>
          </a:p>
          <a:p>
            <a:endParaRPr lang="de-DE" dirty="0"/>
          </a:p>
        </p:txBody>
      </p:sp>
    </p:spTree>
    <p:extLst>
      <p:ext uri="{BB962C8B-B14F-4D97-AF65-F5344CB8AC3E}">
        <p14:creationId xmlns:p14="http://schemas.microsoft.com/office/powerpoint/2010/main" val="2914458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20FFB-0F38-34D4-C895-038B815505A7}"/>
              </a:ext>
            </a:extLst>
          </p:cNvPr>
          <p:cNvSpPr>
            <a:spLocks noGrp="1"/>
          </p:cNvSpPr>
          <p:nvPr>
            <p:ph type="title"/>
          </p:nvPr>
        </p:nvSpPr>
        <p:spPr/>
        <p:txBody>
          <a:bodyPr/>
          <a:lstStyle/>
          <a:p>
            <a:r>
              <a:rPr lang="de-DE" dirty="0"/>
              <a:t>Weitere kleine Themen in Java 9</a:t>
            </a:r>
          </a:p>
        </p:txBody>
      </p:sp>
      <p:sp>
        <p:nvSpPr>
          <p:cNvPr id="3" name="Inhaltsplatzhalter 2">
            <a:extLst>
              <a:ext uri="{FF2B5EF4-FFF2-40B4-BE49-F238E27FC236}">
                <a16:creationId xmlns:a16="http://schemas.microsoft.com/office/drawing/2014/main" id="{4865F2EC-21F2-AC21-C4A6-2BDCBE8B2915}"/>
              </a:ext>
            </a:extLst>
          </p:cNvPr>
          <p:cNvSpPr>
            <a:spLocks noGrp="1"/>
          </p:cNvSpPr>
          <p:nvPr>
            <p:ph idx="1"/>
          </p:nvPr>
        </p:nvSpPr>
        <p:spPr/>
        <p:txBody>
          <a:bodyPr/>
          <a:lstStyle/>
          <a:p>
            <a:pPr marL="457200" lvl="1" indent="0" algn="just">
              <a:buNone/>
            </a:pPr>
            <a:r>
              <a:rPr lang="de-DE" b="0" i="0" dirty="0">
                <a:solidFill>
                  <a:srgbClr val="000000"/>
                </a:solidFill>
                <a:effectLst/>
                <a:latin typeface="inter-regular"/>
              </a:rPr>
              <a:t>04_java9_13 de.zettsystems.java9_10.misc</a:t>
            </a:r>
            <a:endParaRPr lang="de-DE" dirty="0">
              <a:solidFill>
                <a:srgbClr val="000000"/>
              </a:solidFill>
              <a:latin typeface="inter-regular"/>
            </a:endParaRPr>
          </a:p>
          <a:p>
            <a:pPr marL="742950" lvl="1" indent="-285750" algn="just">
              <a:buFont typeface="Arial" panose="020B0604020202020204" pitchFamily="34" charset="0"/>
              <a:buChar char="•"/>
            </a:pPr>
            <a:r>
              <a:rPr lang="de-DE" dirty="0">
                <a:solidFill>
                  <a:srgbClr val="000000"/>
                </a:solidFill>
                <a:latin typeface="inter-regular"/>
              </a:rPr>
              <a:t>Private Methods in Interfaces</a:t>
            </a:r>
          </a:p>
          <a:p>
            <a:pPr marL="742950" lvl="1" indent="-285750" algn="just">
              <a:buFont typeface="Arial" panose="020B0604020202020204" pitchFamily="34" charset="0"/>
              <a:buChar char="•"/>
            </a:pPr>
            <a:r>
              <a:rPr lang="de-DE" dirty="0">
                <a:solidFill>
                  <a:srgbClr val="000000"/>
                </a:solidFill>
                <a:latin typeface="inter-regular"/>
              </a:rPr>
              <a:t>Try-</a:t>
            </a:r>
            <a:r>
              <a:rPr lang="de-DE" dirty="0" err="1">
                <a:solidFill>
                  <a:srgbClr val="000000"/>
                </a:solidFill>
                <a:latin typeface="inter-regular"/>
              </a:rPr>
              <a:t>with</a:t>
            </a:r>
            <a:r>
              <a:rPr lang="de-DE" dirty="0">
                <a:solidFill>
                  <a:srgbClr val="000000"/>
                </a:solidFill>
                <a:latin typeface="inter-regular"/>
              </a:rPr>
              <a:t>-</a:t>
            </a:r>
            <a:r>
              <a:rPr lang="de-DE" dirty="0" err="1">
                <a:solidFill>
                  <a:srgbClr val="000000"/>
                </a:solidFill>
                <a:latin typeface="inter-regular"/>
              </a:rPr>
              <a:t>resources</a:t>
            </a:r>
            <a:r>
              <a:rPr lang="de-DE" dirty="0">
                <a:solidFill>
                  <a:srgbClr val="000000"/>
                </a:solidFill>
                <a:latin typeface="inter-regular"/>
              </a:rPr>
              <a:t> verbessert</a:t>
            </a:r>
            <a:endParaRPr lang="de-DE" b="0" i="0" dirty="0">
              <a:solidFill>
                <a:srgbClr val="000000"/>
              </a:solidFill>
              <a:effectLst/>
              <a:latin typeface="inter-regular"/>
            </a:endParaRPr>
          </a:p>
          <a:p>
            <a:endParaRPr lang="de-DE" dirty="0"/>
          </a:p>
        </p:txBody>
      </p:sp>
    </p:spTree>
    <p:extLst>
      <p:ext uri="{BB962C8B-B14F-4D97-AF65-F5344CB8AC3E}">
        <p14:creationId xmlns:p14="http://schemas.microsoft.com/office/powerpoint/2010/main" val="211403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44F85-4C06-1DD9-396C-C505FA5B0F95}"/>
              </a:ext>
            </a:extLst>
          </p:cNvPr>
          <p:cNvSpPr>
            <a:spLocks noGrp="1"/>
          </p:cNvSpPr>
          <p:nvPr>
            <p:ph type="title"/>
          </p:nvPr>
        </p:nvSpPr>
        <p:spPr/>
        <p:txBody>
          <a:bodyPr>
            <a:normAutofit fontScale="90000"/>
          </a:bodyPr>
          <a:lstStyle/>
          <a:p>
            <a:r>
              <a:rPr lang="de-DE" dirty="0"/>
              <a:t>Java 9/10 – Neue Methoden Stream u .Optional</a:t>
            </a:r>
            <a:br>
              <a:rPr lang="de-DE" dirty="0"/>
            </a:br>
            <a:r>
              <a:rPr lang="de-DE" dirty="0"/>
              <a:t> </a:t>
            </a:r>
          </a:p>
        </p:txBody>
      </p:sp>
      <p:sp>
        <p:nvSpPr>
          <p:cNvPr id="3" name="Inhaltsplatzhalter 2">
            <a:extLst>
              <a:ext uri="{FF2B5EF4-FFF2-40B4-BE49-F238E27FC236}">
                <a16:creationId xmlns:a16="http://schemas.microsoft.com/office/drawing/2014/main" id="{785878E9-6414-640C-1323-5E9817A3D59E}"/>
              </a:ext>
            </a:extLst>
          </p:cNvPr>
          <p:cNvSpPr>
            <a:spLocks noGrp="1"/>
          </p:cNvSpPr>
          <p:nvPr>
            <p:ph idx="1"/>
          </p:nvPr>
        </p:nvSpPr>
        <p:spPr/>
        <p:txBody>
          <a:bodyPr>
            <a:normAutofit/>
          </a:bodyPr>
          <a:lstStyle/>
          <a:p>
            <a:r>
              <a:rPr lang="de-DE" dirty="0"/>
              <a:t>In Java 9 (und teils in Java 10) wurden einige zusätzliche Methoden hinzugefügt, um noch komfortabler mit Optional umzugehen:</a:t>
            </a:r>
          </a:p>
          <a:p>
            <a:r>
              <a:rPr lang="de-DE" dirty="0" err="1"/>
              <a:t>ifPresentOrElse</a:t>
            </a:r>
            <a:r>
              <a:rPr lang="de-DE" dirty="0"/>
              <a:t>(Consumer&lt;? super T&gt; </a:t>
            </a:r>
            <a:r>
              <a:rPr lang="de-DE" dirty="0" err="1"/>
              <a:t>action</a:t>
            </a:r>
            <a:r>
              <a:rPr lang="de-DE" dirty="0"/>
              <a:t>, </a:t>
            </a:r>
            <a:r>
              <a:rPr lang="de-DE" dirty="0" err="1"/>
              <a:t>Runnable</a:t>
            </a:r>
            <a:r>
              <a:rPr lang="de-DE" dirty="0"/>
              <a:t> </a:t>
            </a:r>
            <a:r>
              <a:rPr lang="de-DE" dirty="0" err="1"/>
              <a:t>emptyAction</a:t>
            </a:r>
            <a:r>
              <a:rPr lang="de-DE" dirty="0"/>
              <a:t>), </a:t>
            </a:r>
            <a:r>
              <a:rPr lang="de-DE" dirty="0" err="1"/>
              <a:t>or</a:t>
            </a:r>
            <a:r>
              <a:rPr lang="de-DE" dirty="0"/>
              <a:t>(Supplier&lt;? </a:t>
            </a:r>
            <a:r>
              <a:rPr lang="de-DE" dirty="0" err="1"/>
              <a:t>extends</a:t>
            </a:r>
            <a:r>
              <a:rPr lang="de-DE" dirty="0"/>
              <a:t> Optional&lt;? </a:t>
            </a:r>
            <a:r>
              <a:rPr lang="de-DE" dirty="0" err="1"/>
              <a:t>extends</a:t>
            </a:r>
            <a:r>
              <a:rPr lang="de-DE" dirty="0"/>
              <a:t> T&gt;&gt; supplier), stream(), </a:t>
            </a:r>
            <a:r>
              <a:rPr lang="de-DE" dirty="0" err="1"/>
              <a:t>orElseThrow</a:t>
            </a:r>
            <a:r>
              <a:rPr lang="de-DE" dirty="0"/>
              <a:t>() (ohne Argument) (ab Java 10)</a:t>
            </a:r>
          </a:p>
          <a:p>
            <a:r>
              <a:rPr lang="de-DE" dirty="0"/>
              <a:t>Auch Stream hat einige </a:t>
            </a:r>
            <a:r>
              <a:rPr lang="de-DE" dirty="0" err="1"/>
              <a:t>convenience</a:t>
            </a:r>
            <a:r>
              <a:rPr lang="de-DE" dirty="0"/>
              <a:t>-Methoden bekommen:</a:t>
            </a:r>
          </a:p>
          <a:p>
            <a:r>
              <a:rPr lang="de-DE" dirty="0" err="1"/>
              <a:t>takeWhile</a:t>
            </a:r>
            <a:r>
              <a:rPr lang="de-DE" dirty="0"/>
              <a:t>(</a:t>
            </a:r>
            <a:r>
              <a:rPr lang="de-DE" dirty="0" err="1"/>
              <a:t>Predicate</a:t>
            </a:r>
            <a:r>
              <a:rPr lang="de-DE" dirty="0"/>
              <a:t>&lt;? super T&gt;), </a:t>
            </a:r>
            <a:r>
              <a:rPr lang="de-DE" dirty="0" err="1"/>
              <a:t>dropWhile</a:t>
            </a:r>
            <a:r>
              <a:rPr lang="de-DE" dirty="0"/>
              <a:t>(</a:t>
            </a:r>
            <a:r>
              <a:rPr lang="de-DE" dirty="0" err="1"/>
              <a:t>Predicate</a:t>
            </a:r>
            <a:r>
              <a:rPr lang="de-DE" dirty="0"/>
              <a:t>&lt;? super T&gt;), </a:t>
            </a:r>
            <a:r>
              <a:rPr lang="de-DE" dirty="0" err="1"/>
              <a:t>ofNullable</a:t>
            </a:r>
            <a:r>
              <a:rPr lang="de-DE" dirty="0"/>
              <a:t>(T </a:t>
            </a:r>
            <a:r>
              <a:rPr lang="de-DE" dirty="0" err="1"/>
              <a:t>value</a:t>
            </a:r>
            <a:r>
              <a:rPr lang="de-DE" dirty="0"/>
              <a:t>), </a:t>
            </a:r>
            <a:r>
              <a:rPr lang="de-DE" dirty="0" err="1"/>
              <a:t>iterate</a:t>
            </a:r>
            <a:r>
              <a:rPr lang="de-DE" dirty="0"/>
              <a:t>(</a:t>
            </a:r>
            <a:r>
              <a:rPr lang="de-DE" dirty="0" err="1"/>
              <a:t>seed</a:t>
            </a:r>
            <a:r>
              <a:rPr lang="de-DE" dirty="0"/>
              <a:t>, </a:t>
            </a:r>
            <a:r>
              <a:rPr lang="de-DE" dirty="0" err="1"/>
              <a:t>hasNext</a:t>
            </a:r>
            <a:r>
              <a:rPr lang="de-DE" dirty="0"/>
              <a:t>, </a:t>
            </a:r>
            <a:r>
              <a:rPr lang="de-DE" dirty="0" err="1"/>
              <a:t>next</a:t>
            </a:r>
            <a:r>
              <a:rPr lang="de-DE" dirty="0"/>
              <a:t>)</a:t>
            </a:r>
          </a:p>
          <a:p>
            <a:r>
              <a:rPr lang="de-DE" dirty="0"/>
              <a:t>Code: 04_java9_13/ de.zettsystems.java9_10.streams</a:t>
            </a:r>
          </a:p>
          <a:p>
            <a:pPr marL="0" indent="0">
              <a:buNone/>
            </a:pPr>
            <a:endParaRPr lang="de-DE" dirty="0"/>
          </a:p>
        </p:txBody>
      </p:sp>
    </p:spTree>
    <p:extLst>
      <p:ext uri="{BB962C8B-B14F-4D97-AF65-F5344CB8AC3E}">
        <p14:creationId xmlns:p14="http://schemas.microsoft.com/office/powerpoint/2010/main" val="1030125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a:bodyPr>
          <a:lstStyle/>
          <a:p>
            <a:r>
              <a:rPr lang="de-DE" dirty="0"/>
              <a:t>Java 10 - 20.03.2018</a:t>
            </a:r>
          </a:p>
        </p:txBody>
      </p:sp>
      <p:sp>
        <p:nvSpPr>
          <p:cNvPr id="3" name="Textfeld 2">
            <a:extLst>
              <a:ext uri="{FF2B5EF4-FFF2-40B4-BE49-F238E27FC236}">
                <a16:creationId xmlns:a16="http://schemas.microsoft.com/office/drawing/2014/main" id="{E9080A01-F809-9EBA-8886-38A7D1930B15}"/>
              </a:ext>
            </a:extLst>
          </p:cNvPr>
          <p:cNvSpPr txBox="1"/>
          <p:nvPr/>
        </p:nvSpPr>
        <p:spPr>
          <a:xfrm>
            <a:off x="720391" y="1491916"/>
            <a:ext cx="4740442" cy="4524315"/>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286: Local-Variable Type Inference</a:t>
            </a:r>
          </a:p>
          <a:p>
            <a:pPr marL="285750" indent="-285750" algn="just">
              <a:buFont typeface="Arial" panose="020B0604020202020204" pitchFamily="34" charset="0"/>
              <a:buChar char="•"/>
            </a:pPr>
            <a:r>
              <a:rPr lang="en-US" b="0" i="0" dirty="0" err="1">
                <a:solidFill>
                  <a:srgbClr val="000000"/>
                </a:solidFill>
                <a:effectLst/>
                <a:latin typeface="inter-regular"/>
              </a:rPr>
              <a:t>Optional.orElseThrow</a:t>
            </a:r>
            <a:r>
              <a:rPr lang="en-US" b="0" i="0" dirty="0">
                <a:solidFill>
                  <a:srgbClr val="000000"/>
                </a:solidFill>
                <a:effectLst/>
                <a:latin typeface="inter-regular"/>
              </a:rPr>
              <a:t>() Method</a:t>
            </a:r>
          </a:p>
          <a:p>
            <a:pPr marL="285750" indent="-285750" algn="just">
              <a:buFont typeface="Arial" panose="020B0604020202020204" pitchFamily="34" charset="0"/>
              <a:buChar char="•"/>
            </a:pPr>
            <a:r>
              <a:rPr lang="en-US" dirty="0" err="1">
                <a:solidFill>
                  <a:srgbClr val="000000"/>
                </a:solidFill>
                <a:latin typeface="inter-regular"/>
              </a:rPr>
              <a:t>Weitere</a:t>
            </a:r>
            <a:r>
              <a:rPr lang="en-US" b="0" i="0" dirty="0">
                <a:solidFill>
                  <a:srgbClr val="000000"/>
                </a:solidFill>
                <a:effectLst/>
                <a:latin typeface="inter-regular"/>
              </a:rPr>
              <a:t> APIs um Unmodifiable Collections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erstellen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JEP 307: Parallel </a:t>
            </a:r>
            <a:r>
              <a:rPr lang="de-DE" dirty="0" err="1">
                <a:solidFill>
                  <a:srgbClr val="000000"/>
                </a:solidFill>
                <a:latin typeface="inter-regular"/>
              </a:rPr>
              <a:t>Full</a:t>
            </a:r>
            <a:r>
              <a:rPr lang="de-DE" dirty="0">
                <a:solidFill>
                  <a:srgbClr val="000000"/>
                </a:solidFill>
                <a:latin typeface="inter-regular"/>
              </a:rPr>
              <a:t> GC </a:t>
            </a:r>
            <a:r>
              <a:rPr lang="de-DE" dirty="0" err="1">
                <a:solidFill>
                  <a:srgbClr val="000000"/>
                </a:solidFill>
                <a:latin typeface="inter-regular"/>
              </a:rPr>
              <a:t>for</a:t>
            </a:r>
            <a:r>
              <a:rPr lang="de-DE" dirty="0">
                <a:solidFill>
                  <a:srgbClr val="000000"/>
                </a:solidFill>
                <a:latin typeface="inter-regular"/>
              </a:rPr>
              <a:t> G1</a:t>
            </a:r>
          </a:p>
          <a:p>
            <a:pPr marL="285750" indent="-285750" algn="just">
              <a:buFont typeface="Arial" panose="020B0604020202020204" pitchFamily="34" charset="0"/>
              <a:buChar char="•"/>
            </a:pPr>
            <a:r>
              <a:rPr lang="da-DK" dirty="0">
                <a:solidFill>
                  <a:srgbClr val="000000"/>
                </a:solidFill>
                <a:latin typeface="inter-regular"/>
              </a:rPr>
              <a:t>Bytecode Generation for Enhanced for Loop improved</a:t>
            </a: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pt-BR" b="0" i="0" dirty="0">
                <a:solidFill>
                  <a:srgbClr val="000000"/>
                </a:solidFill>
                <a:effectLst/>
                <a:latin typeface="inter-regular"/>
              </a:rPr>
              <a:t>JEP 317: Experimental Graal Compiler (JIT)</a:t>
            </a:r>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9E38F475-8539-AC49-B0B8-EA1ECA45ADBC}"/>
              </a:ext>
            </a:extLst>
          </p:cNvPr>
          <p:cNvSpPr txBox="1"/>
          <p:nvPr/>
        </p:nvSpPr>
        <p:spPr>
          <a:xfrm>
            <a:off x="5460833" y="1491916"/>
            <a:ext cx="4838199" cy="369331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Neues</a:t>
            </a:r>
            <a:r>
              <a:rPr lang="en-US" dirty="0">
                <a:solidFill>
                  <a:srgbClr val="000000"/>
                </a:solidFill>
                <a:latin typeface="inter-regular"/>
              </a:rPr>
              <a:t> </a:t>
            </a:r>
            <a:r>
              <a:rPr lang="en-US" dirty="0" err="1">
                <a:solidFill>
                  <a:srgbClr val="000000"/>
                </a:solidFill>
                <a:latin typeface="inter-regular"/>
              </a:rPr>
              <a:t>Releasemodell</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Version nun </a:t>
            </a:r>
            <a:r>
              <a:rPr lang="en-US" dirty="0" err="1">
                <a:solidFill>
                  <a:srgbClr val="000000"/>
                </a:solidFill>
                <a:latin typeface="inter-regular"/>
              </a:rPr>
              <a:t>zusätzlich</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Release Date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JEP </a:t>
            </a:r>
            <a:r>
              <a:rPr lang="da-DK" dirty="0">
                <a:solidFill>
                  <a:srgbClr val="000000"/>
                </a:solidFill>
                <a:latin typeface="inter-regular"/>
              </a:rPr>
              <a:t>310: Application Class-Data Sharing</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10064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B5023-B10B-5C25-E8F8-6F40DD0477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C8C12FD-3B52-A4CC-3E39-950AC1D45E67}"/>
              </a:ext>
            </a:extLst>
          </p:cNvPr>
          <p:cNvSpPr>
            <a:spLocks noGrp="1"/>
          </p:cNvSpPr>
          <p:nvPr>
            <p:ph type="title"/>
          </p:nvPr>
        </p:nvSpPr>
        <p:spPr/>
        <p:txBody>
          <a:bodyPr>
            <a:normAutofit/>
          </a:bodyPr>
          <a:lstStyle/>
          <a:p>
            <a:r>
              <a:rPr lang="de-DE" dirty="0"/>
              <a:t>Java 10 - </a:t>
            </a:r>
            <a:r>
              <a:rPr lang="de-DE" dirty="0" err="1"/>
              <a:t>Unmodifiable</a:t>
            </a:r>
            <a:r>
              <a:rPr lang="de-DE" dirty="0"/>
              <a:t> Kopien erzeugen</a:t>
            </a:r>
            <a:br>
              <a:rPr lang="de-DE" dirty="0"/>
            </a:br>
            <a:r>
              <a:rPr lang="de-DE" dirty="0"/>
              <a:t> </a:t>
            </a:r>
          </a:p>
        </p:txBody>
      </p:sp>
      <p:sp>
        <p:nvSpPr>
          <p:cNvPr id="3" name="Inhaltsplatzhalter 2">
            <a:extLst>
              <a:ext uri="{FF2B5EF4-FFF2-40B4-BE49-F238E27FC236}">
                <a16:creationId xmlns:a16="http://schemas.microsoft.com/office/drawing/2014/main" id="{58E1A727-F5E4-A7DA-9499-93C877366D69}"/>
              </a:ext>
            </a:extLst>
          </p:cNvPr>
          <p:cNvSpPr>
            <a:spLocks noGrp="1"/>
          </p:cNvSpPr>
          <p:nvPr>
            <p:ph idx="1"/>
          </p:nvPr>
        </p:nvSpPr>
        <p:spPr/>
        <p:txBody>
          <a:bodyPr>
            <a:normAutofit fontScale="92500" lnSpcReduction="10000"/>
          </a:bodyPr>
          <a:lstStyle/>
          <a:p>
            <a:r>
              <a:rPr lang="de-DE" dirty="0" err="1"/>
              <a:t>copyOf</a:t>
            </a:r>
            <a:r>
              <a:rPr lang="de-DE" dirty="0"/>
              <a:t>-Methoden in Java 10:</a:t>
            </a:r>
          </a:p>
          <a:p>
            <a:r>
              <a:rPr lang="de-DE" dirty="0" err="1"/>
              <a:t>List.copyOf</a:t>
            </a:r>
            <a:r>
              <a:rPr lang="de-DE" dirty="0"/>
              <a:t>(...), </a:t>
            </a:r>
            <a:r>
              <a:rPr lang="de-DE" dirty="0" err="1"/>
              <a:t>Set.copyOf</a:t>
            </a:r>
            <a:r>
              <a:rPr lang="de-DE" dirty="0"/>
              <a:t>(...) und </a:t>
            </a:r>
            <a:r>
              <a:rPr lang="de-DE" dirty="0" err="1"/>
              <a:t>Map.copyOf</a:t>
            </a:r>
            <a:r>
              <a:rPr lang="de-DE" dirty="0"/>
              <a:t>(...) erzeugen ebenfalls </a:t>
            </a:r>
            <a:r>
              <a:rPr lang="de-DE" dirty="0" err="1"/>
              <a:t>unmodifiable</a:t>
            </a:r>
            <a:r>
              <a:rPr lang="de-DE" dirty="0"/>
              <a:t> Kopien aus einer bestehenden Collection bzw. </a:t>
            </a:r>
            <a:r>
              <a:rPr lang="de-DE" dirty="0" err="1"/>
              <a:t>Map</a:t>
            </a:r>
            <a:r>
              <a:rPr lang="de-DE" dirty="0"/>
              <a:t>.</a:t>
            </a:r>
          </a:p>
          <a:p>
            <a:r>
              <a:rPr lang="de-DE" dirty="0"/>
              <a:t>Beispiel: List&lt;String&gt; </a:t>
            </a:r>
            <a:r>
              <a:rPr lang="de-DE" dirty="0" err="1"/>
              <a:t>unmodList</a:t>
            </a:r>
            <a:r>
              <a:rPr lang="de-DE" dirty="0"/>
              <a:t> = </a:t>
            </a:r>
            <a:r>
              <a:rPr lang="de-DE" dirty="0" err="1"/>
              <a:t>List.copyOf</a:t>
            </a:r>
            <a:r>
              <a:rPr lang="de-DE" dirty="0"/>
              <a:t>(</a:t>
            </a:r>
            <a:r>
              <a:rPr lang="de-DE" dirty="0" err="1"/>
              <a:t>anyOtherList</a:t>
            </a:r>
            <a:r>
              <a:rPr lang="de-DE" dirty="0"/>
              <a:t>);</a:t>
            </a:r>
          </a:p>
          <a:p>
            <a:r>
              <a:rPr lang="de-DE" dirty="0"/>
              <a:t>Wenn die Eingabe-Collection bereits </a:t>
            </a:r>
            <a:r>
              <a:rPr lang="de-DE" dirty="0" err="1"/>
              <a:t>unmodifiable</a:t>
            </a:r>
            <a:r>
              <a:rPr lang="de-DE" dirty="0"/>
              <a:t> ist, wird sie direkt zurückgegeben (keine neue Kopie).</a:t>
            </a:r>
          </a:p>
          <a:p>
            <a:r>
              <a:rPr lang="de-DE" dirty="0"/>
              <a:t>Vorteile: Kürzerer Code und weniger </a:t>
            </a:r>
            <a:r>
              <a:rPr lang="de-DE" dirty="0" err="1"/>
              <a:t>Boilerplate</a:t>
            </a:r>
            <a:r>
              <a:rPr lang="de-DE" dirty="0"/>
              <a:t> im Vergleich zu </a:t>
            </a:r>
            <a:r>
              <a:rPr lang="de-DE" dirty="0" err="1"/>
              <a:t>Collections.unmodifiableList</a:t>
            </a:r>
            <a:r>
              <a:rPr lang="de-DE" dirty="0"/>
              <a:t>(...) oder </a:t>
            </a:r>
            <a:r>
              <a:rPr lang="de-DE" dirty="0" err="1"/>
              <a:t>Arrays.asList</a:t>
            </a:r>
            <a:r>
              <a:rPr lang="de-DE" dirty="0"/>
              <a:t>(...) plus Kopie.</a:t>
            </a:r>
          </a:p>
          <a:p>
            <a:r>
              <a:rPr lang="de-DE" dirty="0" err="1"/>
              <a:t>Immutability</a:t>
            </a:r>
            <a:r>
              <a:rPr lang="de-DE" dirty="0"/>
              <a:t> erhöht die Sicherheit (keine versehentlichen Modifikationen) und kann Performance-/Konsistenzvorteile haben. Keine Null-Werte und daher weniger potenzielle </a:t>
            </a:r>
            <a:r>
              <a:rPr lang="de-DE" dirty="0" err="1"/>
              <a:t>NullPointerException</a:t>
            </a:r>
            <a:r>
              <a:rPr lang="de-DE" dirty="0"/>
              <a:t>-Stellen beim Umgang mit diesen Collections.</a:t>
            </a:r>
          </a:p>
          <a:p>
            <a:r>
              <a:rPr lang="de-DE" dirty="0"/>
              <a:t>Code: 04_java9_13/de.zettsystems.java9_10.collections</a:t>
            </a:r>
          </a:p>
          <a:p>
            <a:endParaRPr lang="de-DE" dirty="0"/>
          </a:p>
          <a:p>
            <a:endParaRPr lang="de-DE" dirty="0"/>
          </a:p>
        </p:txBody>
      </p:sp>
    </p:spTree>
    <p:extLst>
      <p:ext uri="{BB962C8B-B14F-4D97-AF65-F5344CB8AC3E}">
        <p14:creationId xmlns:p14="http://schemas.microsoft.com/office/powerpoint/2010/main" val="767958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Java 10 (11) – </a:t>
            </a:r>
            <a:r>
              <a:rPr lang="de-DE" dirty="0" err="1"/>
              <a:t>Local</a:t>
            </a:r>
            <a:r>
              <a:rPr lang="de-DE" dirty="0"/>
              <a:t>-Variable Type </a:t>
            </a:r>
            <a:r>
              <a:rPr lang="de-DE" dirty="0" err="1"/>
              <a:t>Inference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20390" y="1491916"/>
            <a:ext cx="8874793"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Java 10: Der </a:t>
            </a:r>
            <a:r>
              <a:rPr lang="en-US" b="0" i="0" dirty="0" err="1">
                <a:solidFill>
                  <a:srgbClr val="000000"/>
                </a:solidFill>
                <a:effectLst/>
                <a:latin typeface="inter-regular"/>
              </a:rPr>
              <a:t>Typ</a:t>
            </a:r>
            <a:r>
              <a:rPr lang="en-US" b="0" i="0" dirty="0">
                <a:solidFill>
                  <a:srgbClr val="000000"/>
                </a:solidFill>
                <a:effectLst/>
                <a:latin typeface="inter-regular"/>
              </a:rPr>
              <a:t> </a:t>
            </a:r>
            <a:r>
              <a:rPr lang="en-US" b="0" i="0" dirty="0" err="1">
                <a:solidFill>
                  <a:srgbClr val="000000"/>
                </a:solidFill>
                <a:effectLst/>
                <a:latin typeface="inter-regular"/>
              </a:rPr>
              <a:t>lokaler</a:t>
            </a:r>
            <a:r>
              <a:rPr lang="en-US" b="0" i="0" dirty="0">
                <a:solidFill>
                  <a:srgbClr val="000000"/>
                </a:solidFill>
                <a:effectLst/>
                <a:latin typeface="inter-regular"/>
              </a:rPr>
              <a:t> </a:t>
            </a:r>
            <a:r>
              <a:rPr lang="en-US" b="0" i="0" dirty="0" err="1">
                <a:solidFill>
                  <a:srgbClr val="000000"/>
                </a:solidFill>
                <a:effectLst/>
                <a:latin typeface="inter-regular"/>
              </a:rPr>
              <a:t>Variablen</a:t>
            </a:r>
            <a:r>
              <a:rPr lang="en-US" b="0" i="0" dirty="0">
                <a:solidFill>
                  <a:srgbClr val="000000"/>
                </a:solidFill>
                <a:effectLst/>
                <a:latin typeface="inter-regular"/>
              </a:rPr>
              <a:t> </a:t>
            </a:r>
            <a:r>
              <a:rPr lang="en-US" b="0" i="0" dirty="0" err="1">
                <a:solidFill>
                  <a:srgbClr val="000000"/>
                </a:solidFill>
                <a:effectLst/>
                <a:latin typeface="inter-regular"/>
              </a:rPr>
              <a:t>kann</a:t>
            </a:r>
            <a:r>
              <a:rPr lang="en-US" b="0" i="0" dirty="0">
                <a:solidFill>
                  <a:srgbClr val="000000"/>
                </a:solidFill>
                <a:effectLst/>
                <a:latin typeface="inter-regular"/>
              </a:rPr>
              <a:t> nun </a:t>
            </a:r>
            <a:r>
              <a:rPr lang="en-US" b="0" i="0" dirty="0" err="1">
                <a:solidFill>
                  <a:srgbClr val="000000"/>
                </a:solidFill>
                <a:effectLst/>
                <a:latin typeface="inter-regular"/>
              </a:rPr>
              <a:t>durch</a:t>
            </a:r>
            <a:r>
              <a:rPr lang="en-US" b="0" i="0" dirty="0">
                <a:solidFill>
                  <a:srgbClr val="000000"/>
                </a:solidFill>
                <a:effectLst/>
                <a:latin typeface="inter-regular"/>
              </a:rPr>
              <a:t> den Compiler </a:t>
            </a:r>
            <a:r>
              <a:rPr lang="en-US" b="0" i="0" dirty="0" err="1">
                <a:solidFill>
                  <a:srgbClr val="000000"/>
                </a:solidFill>
                <a:effectLst/>
                <a:latin typeface="inter-regular"/>
              </a:rPr>
              <a:t>inferiert</a:t>
            </a:r>
            <a:r>
              <a:rPr lang="en-US" b="0" i="0" dirty="0">
                <a:solidFill>
                  <a:srgbClr val="000000"/>
                </a:solidFill>
                <a:effectLst/>
                <a:latin typeface="inter-regular"/>
              </a:rPr>
              <a:t> </a:t>
            </a:r>
            <a:r>
              <a:rPr lang="en-US" b="0" i="0" dirty="0" err="1">
                <a:solidFill>
                  <a:srgbClr val="000000"/>
                </a:solidFill>
                <a:effectLst/>
                <a:latin typeface="inter-regular"/>
              </a:rPr>
              <a:t>werden</a:t>
            </a:r>
            <a:r>
              <a:rPr lang="en-US" b="0" i="0" dirty="0">
                <a:solidFill>
                  <a:srgbClr val="000000"/>
                </a:solidFill>
                <a:effectLst/>
                <a:latin typeface="inter-regular"/>
              </a:rPr>
              <a:t>, der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schreibt</a:t>
            </a:r>
            <a:r>
              <a:rPr lang="en-US" b="0" i="0" dirty="0">
                <a:solidFill>
                  <a:srgbClr val="000000"/>
                </a:solidFill>
                <a:effectLst/>
                <a:latin typeface="inter-regular"/>
              </a:rPr>
              <a:t> </a:t>
            </a:r>
            <a:r>
              <a:rPr lang="en-US" b="0" i="0" dirty="0" err="1">
                <a:solidFill>
                  <a:srgbClr val="000000"/>
                </a:solidFill>
                <a:effectLst/>
                <a:latin typeface="inter-regular"/>
              </a:rPr>
              <a:t>lediglich</a:t>
            </a:r>
            <a:r>
              <a:rPr lang="en-US" b="0" i="0" dirty="0">
                <a:solidFill>
                  <a:srgbClr val="000000"/>
                </a:solidFill>
                <a:effectLst/>
                <a:latin typeface="inter-regular"/>
              </a:rPr>
              <a:t> </a:t>
            </a:r>
            <a:r>
              <a:rPr lang="en-US" b="0" i="0" dirty="0" err="1">
                <a:solidFill>
                  <a:srgbClr val="000000"/>
                </a:solidFill>
                <a:effectLst/>
                <a:latin typeface="inter-regular"/>
              </a:rPr>
              <a:t>noch</a:t>
            </a:r>
            <a:r>
              <a:rPr lang="en-US" b="0" i="0" dirty="0">
                <a:solidFill>
                  <a:srgbClr val="000000"/>
                </a:solidFill>
                <a:effectLst/>
                <a:latin typeface="inter-regular"/>
              </a:rPr>
              <a:t> “var”</a:t>
            </a:r>
          </a:p>
          <a:p>
            <a:pPr marL="742950" lvl="1" indent="-285750" algn="just">
              <a:buFont typeface="Arial" panose="020B0604020202020204" pitchFamily="34" charset="0"/>
              <a:buChar char="•"/>
            </a:pPr>
            <a:r>
              <a:rPr lang="en-US" dirty="0" err="1">
                <a:solidFill>
                  <a:srgbClr val="000000"/>
                </a:solidFill>
                <a:latin typeface="inter-regular"/>
              </a:rPr>
              <a:t>Sollte</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Team </a:t>
            </a:r>
            <a:r>
              <a:rPr lang="en-US" dirty="0" err="1">
                <a:solidFill>
                  <a:srgbClr val="000000"/>
                </a:solidFill>
                <a:latin typeface="inter-regular"/>
              </a:rPr>
              <a:t>besprochen</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man das </a:t>
            </a:r>
            <a:r>
              <a:rPr lang="en-US" dirty="0" err="1">
                <a:solidFill>
                  <a:srgbClr val="000000"/>
                </a:solidFill>
                <a:latin typeface="inter-regular"/>
              </a:rPr>
              <a:t>nutzen</a:t>
            </a:r>
            <a:r>
              <a:rPr lang="en-US" dirty="0">
                <a:solidFill>
                  <a:srgbClr val="000000"/>
                </a:solidFill>
                <a:latin typeface="inter-regular"/>
              </a:rPr>
              <a:t> </a:t>
            </a:r>
            <a:r>
              <a:rPr lang="en-US" dirty="0" err="1">
                <a:solidFill>
                  <a:srgbClr val="000000"/>
                </a:solidFill>
                <a:latin typeface="inter-regular"/>
              </a:rPr>
              <a:t>möchte</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Sinnvoll</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a:t>
            </a:r>
            <a:r>
              <a:rPr lang="en-US" dirty="0" err="1">
                <a:solidFill>
                  <a:srgbClr val="000000"/>
                </a:solidFill>
                <a:latin typeface="inter-regular"/>
              </a:rPr>
              <a:t>sonst</a:t>
            </a:r>
            <a:r>
              <a:rPr lang="en-US" dirty="0">
                <a:solidFill>
                  <a:srgbClr val="000000"/>
                </a:solidFill>
                <a:latin typeface="inter-regular"/>
              </a:rPr>
              <a:t> </a:t>
            </a:r>
            <a:r>
              <a:rPr lang="en-US" dirty="0" err="1">
                <a:solidFill>
                  <a:srgbClr val="000000"/>
                </a:solidFill>
                <a:latin typeface="inter-regular"/>
              </a:rPr>
              <a:t>sehr</a:t>
            </a:r>
            <a:r>
              <a:rPr lang="en-US" dirty="0">
                <a:solidFill>
                  <a:srgbClr val="000000"/>
                </a:solidFill>
                <a:latin typeface="inter-regular"/>
              </a:rPr>
              <a:t> </a:t>
            </a:r>
            <a:r>
              <a:rPr lang="en-US" dirty="0" err="1">
                <a:solidFill>
                  <a:srgbClr val="000000"/>
                </a:solidFill>
                <a:latin typeface="inter-regular"/>
              </a:rPr>
              <a:t>langen</a:t>
            </a:r>
            <a:r>
              <a:rPr lang="en-US" dirty="0">
                <a:solidFill>
                  <a:srgbClr val="000000"/>
                </a:solidFill>
                <a:latin typeface="inter-regular"/>
              </a:rPr>
              <a:t>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parametrierten</a:t>
            </a:r>
            <a:r>
              <a:rPr lang="en-US" dirty="0">
                <a:solidFill>
                  <a:srgbClr val="000000"/>
                </a:solidFill>
                <a:latin typeface="inter-regular"/>
              </a:rPr>
              <a:t> </a:t>
            </a:r>
            <a:r>
              <a:rPr lang="en-US" dirty="0" err="1">
                <a:solidFill>
                  <a:srgbClr val="000000"/>
                </a:solidFill>
                <a:latin typeface="inter-regular"/>
              </a:rPr>
              <a:t>oder</a:t>
            </a:r>
            <a:r>
              <a:rPr lang="en-US" dirty="0">
                <a:solidFill>
                  <a:srgbClr val="000000"/>
                </a:solidFill>
                <a:latin typeface="inter-regular"/>
              </a:rPr>
              <a:t> </a:t>
            </a:r>
            <a:r>
              <a:rPr lang="en-US" dirty="0" err="1">
                <a:solidFill>
                  <a:srgbClr val="000000"/>
                </a:solidFill>
                <a:latin typeface="inter-regular"/>
              </a:rPr>
              <a:t>ge</a:t>
            </a:r>
            <a:r>
              <a:rPr lang="en-US" dirty="0">
                <a:solidFill>
                  <a:srgbClr val="000000"/>
                </a:solidFill>
                <a:latin typeface="inter-regular"/>
              </a:rPr>
              <a:t>-wrapped-</a:t>
            </a:r>
            <a:r>
              <a:rPr lang="en-US" dirty="0" err="1">
                <a:solidFill>
                  <a:srgbClr val="000000"/>
                </a:solidFill>
                <a:latin typeface="inter-regular"/>
              </a:rPr>
              <a:t>en</a:t>
            </a:r>
            <a:r>
              <a:rPr lang="en-US" dirty="0">
                <a:solidFill>
                  <a:srgbClr val="000000"/>
                </a:solidFill>
                <a:latin typeface="inter-regular"/>
              </a:rPr>
              <a:t> </a:t>
            </a:r>
            <a:r>
              <a:rPr lang="en-US" dirty="0" err="1">
                <a:solidFill>
                  <a:srgbClr val="000000"/>
                </a:solidFill>
                <a:latin typeface="inter-regular"/>
              </a:rPr>
              <a:t>Typen</a:t>
            </a:r>
            <a:endParaRPr lang="en-US" dirty="0">
              <a:solidFill>
                <a:srgbClr val="000000"/>
              </a:solidFill>
              <a:latin typeface="inter-regular"/>
            </a:endParaRPr>
          </a:p>
          <a:p>
            <a:pPr marL="742950" lvl="1" indent="-285750" algn="just">
              <a:buFont typeface="Arial" panose="020B0604020202020204" pitchFamily="34" charset="0"/>
              <a:buChar char="•"/>
            </a:pPr>
            <a:r>
              <a:rPr lang="en-US" b="0" i="0" dirty="0" err="1">
                <a:solidFill>
                  <a:srgbClr val="000000"/>
                </a:solidFill>
                <a:effectLst/>
                <a:latin typeface="inter-regular"/>
              </a:rPr>
              <a:t>Styleguide</a:t>
            </a:r>
            <a:r>
              <a:rPr lang="en-US" b="0" i="0" dirty="0">
                <a:solidFill>
                  <a:srgbClr val="000000"/>
                </a:solidFill>
                <a:effectLst/>
                <a:latin typeface="inter-regular"/>
              </a:rPr>
              <a:t>: </a:t>
            </a:r>
            <a:r>
              <a:rPr lang="en-US" b="0" i="0" dirty="0">
                <a:solidFill>
                  <a:srgbClr val="000000"/>
                </a:solidFill>
                <a:effectLst/>
                <a:latin typeface="inter-regular"/>
                <a:hlinkClick r:id="rId5"/>
              </a:rPr>
              <a:t>https://openjdk.org/projects/amber/guides/lvti-style-guide</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Java 11: Local-Variable Syntax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für Lambda</a:t>
            </a:r>
          </a:p>
          <a:p>
            <a:pPr marL="742950" lvl="1" indent="-285750" algn="just">
              <a:buFont typeface="Arial" panose="020B0604020202020204" pitchFamily="34" charset="0"/>
              <a:buChar char="•"/>
            </a:pPr>
            <a:r>
              <a:rPr lang="en-US" dirty="0" err="1">
                <a:solidFill>
                  <a:srgbClr val="000000"/>
                </a:solidFill>
                <a:latin typeface="inter-regular"/>
              </a:rPr>
              <a:t>Meistens</a:t>
            </a:r>
            <a:r>
              <a:rPr lang="en-US" dirty="0">
                <a:solidFill>
                  <a:srgbClr val="000000"/>
                </a:solidFill>
                <a:latin typeface="inter-regular"/>
              </a:rPr>
              <a:t> spart man </a:t>
            </a:r>
            <a:r>
              <a:rPr lang="en-US" dirty="0" err="1">
                <a:solidFill>
                  <a:srgbClr val="000000"/>
                </a:solidFill>
                <a:latin typeface="inter-regular"/>
              </a:rPr>
              <a:t>sich</a:t>
            </a:r>
            <a:r>
              <a:rPr lang="en-US" dirty="0">
                <a:solidFill>
                  <a:srgbClr val="000000"/>
                </a:solidFill>
                <a:latin typeface="inter-regular"/>
              </a:rPr>
              <a:t> den </a:t>
            </a:r>
            <a:r>
              <a:rPr lang="en-US" dirty="0" err="1">
                <a:solidFill>
                  <a:srgbClr val="000000"/>
                </a:solidFill>
                <a:latin typeface="inter-regular"/>
              </a:rPr>
              <a:t>Typen</a:t>
            </a:r>
            <a:r>
              <a:rPr lang="en-US" dirty="0">
                <a:solidFill>
                  <a:srgbClr val="000000"/>
                </a:solidFill>
                <a:latin typeface="inter-regular"/>
              </a:rPr>
              <a:t> </a:t>
            </a:r>
            <a:r>
              <a:rPr lang="en-US" dirty="0" err="1">
                <a:solidFill>
                  <a:srgbClr val="000000"/>
                </a:solidFill>
                <a:latin typeface="inter-regular"/>
              </a:rPr>
              <a:t>beim</a:t>
            </a:r>
            <a:r>
              <a:rPr lang="en-US" dirty="0">
                <a:solidFill>
                  <a:srgbClr val="000000"/>
                </a:solidFill>
                <a:latin typeface="inter-regular"/>
              </a:rPr>
              <a:t> Lambda (short form)</a:t>
            </a:r>
          </a:p>
          <a:p>
            <a:pPr marL="742950" lvl="1" indent="-285750" algn="just">
              <a:buFont typeface="Arial" panose="020B0604020202020204" pitchFamily="34" charset="0"/>
              <a:buChar char="•"/>
            </a:pPr>
            <a:r>
              <a:rPr lang="en-US" b="0" i="0" dirty="0">
                <a:solidFill>
                  <a:srgbClr val="000000"/>
                </a:solidFill>
                <a:effectLst/>
                <a:latin typeface="inter-regular"/>
              </a:rPr>
              <a:t>Wenn man </a:t>
            </a:r>
            <a:r>
              <a:rPr lang="en-US" b="0" i="0" dirty="0" err="1">
                <a:solidFill>
                  <a:srgbClr val="000000"/>
                </a:solidFill>
                <a:effectLst/>
                <a:latin typeface="inter-regular"/>
              </a:rPr>
              <a:t>ihn</a:t>
            </a:r>
            <a:r>
              <a:rPr lang="en-US" b="0" i="0" dirty="0">
                <a:solidFill>
                  <a:srgbClr val="000000"/>
                </a:solidFill>
                <a:effectLst/>
                <a:latin typeface="inter-regular"/>
              </a:rPr>
              <a:t> </a:t>
            </a:r>
            <a:r>
              <a:rPr lang="en-US" b="0" i="0" dirty="0" err="1">
                <a:solidFill>
                  <a:srgbClr val="000000"/>
                </a:solidFill>
                <a:effectLst/>
                <a:latin typeface="inter-regular"/>
              </a:rPr>
              <a:t>hinschreibt</a:t>
            </a:r>
            <a:r>
              <a:rPr lang="en-US" b="0" i="0" dirty="0">
                <a:solidFill>
                  <a:srgbClr val="000000"/>
                </a:solidFill>
                <a:effectLst/>
                <a:latin typeface="inter-regular"/>
              </a:rPr>
              <a:t> </a:t>
            </a:r>
            <a:r>
              <a:rPr lang="en-US" dirty="0">
                <a:solidFill>
                  <a:srgbClr val="000000"/>
                </a:solidFill>
                <a:latin typeface="inter-regular"/>
              </a:rPr>
              <a:t>(long form) hat man </a:t>
            </a:r>
            <a:r>
              <a:rPr lang="en-US" dirty="0" err="1">
                <a:solidFill>
                  <a:srgbClr val="000000"/>
                </a:solidFill>
                <a:latin typeface="inter-regular"/>
              </a:rPr>
              <a:t>aber</a:t>
            </a:r>
            <a:r>
              <a:rPr lang="en-US" dirty="0">
                <a:solidFill>
                  <a:srgbClr val="000000"/>
                </a:solidFill>
                <a:latin typeface="inter-regular"/>
              </a:rPr>
              <a:t> die </a:t>
            </a:r>
            <a:r>
              <a:rPr lang="en-US" dirty="0" err="1">
                <a:solidFill>
                  <a:srgbClr val="000000"/>
                </a:solidFill>
                <a:latin typeface="inter-regular"/>
              </a:rPr>
              <a:t>Möglichkeit</a:t>
            </a:r>
            <a:r>
              <a:rPr lang="en-US" dirty="0">
                <a:solidFill>
                  <a:srgbClr val="000000"/>
                </a:solidFill>
                <a:latin typeface="inter-regular"/>
              </a:rPr>
              <a:t> Annotations </a:t>
            </a:r>
            <a:r>
              <a:rPr lang="en-US" dirty="0" err="1">
                <a:solidFill>
                  <a:srgbClr val="000000"/>
                </a:solidFill>
                <a:latin typeface="inter-regular"/>
              </a:rPr>
              <a:t>hinzuzufügen</a:t>
            </a:r>
            <a:r>
              <a:rPr lang="en-US" dirty="0">
                <a:solidFill>
                  <a:srgbClr val="000000"/>
                </a:solidFill>
                <a:latin typeface="inter-regular"/>
              </a:rPr>
              <a:t> </a:t>
            </a:r>
          </a:p>
          <a:p>
            <a:pPr marL="742950" lvl="1" indent="-285750" algn="just">
              <a:buFont typeface="Arial" panose="020B0604020202020204" pitchFamily="34" charset="0"/>
              <a:buChar char="•"/>
            </a:pPr>
            <a:r>
              <a:rPr lang="en-US" b="0" i="0" dirty="0">
                <a:solidFill>
                  <a:srgbClr val="000000"/>
                </a:solidFill>
                <a:effectLst/>
                <a:latin typeface="inter-regular"/>
              </a:rPr>
              <a:t>Hier </a:t>
            </a:r>
            <a:r>
              <a:rPr lang="en-US" b="0" i="0" dirty="0" err="1">
                <a:solidFill>
                  <a:srgbClr val="000000"/>
                </a:solidFill>
                <a:effectLst/>
                <a:latin typeface="inter-regular"/>
              </a:rPr>
              <a:t>kann</a:t>
            </a:r>
            <a:r>
              <a:rPr lang="en-US" b="0" i="0" dirty="0">
                <a:solidFill>
                  <a:srgbClr val="000000"/>
                </a:solidFill>
                <a:effectLst/>
                <a:latin typeface="inter-regular"/>
              </a:rPr>
              <a:t> man nun </a:t>
            </a:r>
            <a:r>
              <a:rPr lang="en-US" b="0" i="0" dirty="0" err="1">
                <a:solidFill>
                  <a:srgbClr val="000000"/>
                </a:solidFill>
                <a:effectLst/>
                <a:latin typeface="inter-regular"/>
              </a:rPr>
              <a:t>auch</a:t>
            </a:r>
            <a:r>
              <a:rPr lang="en-US" b="0" i="0" dirty="0">
                <a:solidFill>
                  <a:srgbClr val="000000"/>
                </a:solidFill>
                <a:effectLst/>
                <a:latin typeface="inter-regular"/>
              </a:rPr>
              <a:t> local type inference (var) </a:t>
            </a:r>
            <a:r>
              <a:rPr lang="en-US" b="0" i="0" dirty="0" err="1">
                <a:solidFill>
                  <a:srgbClr val="000000"/>
                </a:solidFill>
                <a:effectLst/>
                <a:latin typeface="inter-regular"/>
              </a:rPr>
              <a:t>einsetzen</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de-DE" dirty="0"/>
              <a:t>Code: 04_java9_13/de.zettsystems.java9_10.localtypeinf</a:t>
            </a: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136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b="1"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a:bodyPr>
          <a:lstStyle/>
          <a:p>
            <a:r>
              <a:rPr lang="de-DE" dirty="0"/>
              <a:t>Java 11 - 25.09.2018 (LTS bis 2026)</a:t>
            </a:r>
          </a:p>
        </p:txBody>
      </p:sp>
      <p:sp>
        <p:nvSpPr>
          <p:cNvPr id="4" name="Textfeld 3">
            <a:extLst>
              <a:ext uri="{FF2B5EF4-FFF2-40B4-BE49-F238E27FC236}">
                <a16:creationId xmlns:a16="http://schemas.microsoft.com/office/drawing/2014/main" id="{23E0B2D6-2471-FE44-C27D-99151FC0C4E8}"/>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String Methods</a:t>
            </a:r>
          </a:p>
          <a:p>
            <a:pPr marL="285750" indent="-285750" algn="just">
              <a:buFont typeface="Arial" panose="020B0604020202020204" pitchFamily="34" charset="0"/>
              <a:buChar char="•"/>
            </a:pPr>
            <a:r>
              <a:rPr lang="en-US" b="0" i="0" dirty="0">
                <a:solidFill>
                  <a:srgbClr val="000000"/>
                </a:solidFill>
                <a:effectLst/>
                <a:latin typeface="inter-regular"/>
              </a:rPr>
              <a:t>New File Methods</a:t>
            </a:r>
          </a:p>
          <a:p>
            <a:pPr marL="285750" indent="-285750" algn="just">
              <a:buFont typeface="Arial" panose="020B0604020202020204" pitchFamily="34" charset="0"/>
              <a:buChar char="•"/>
            </a:pPr>
            <a:r>
              <a:rPr lang="en-US" b="0" i="0" dirty="0">
                <a:solidFill>
                  <a:srgbClr val="000000"/>
                </a:solidFill>
                <a:effectLst/>
                <a:latin typeface="inter-regular"/>
              </a:rPr>
              <a:t>Collection to an Array</a:t>
            </a:r>
          </a:p>
          <a:p>
            <a:pPr marL="285750" indent="-285750" algn="just">
              <a:buFont typeface="Arial" panose="020B0604020202020204" pitchFamily="34" charset="0"/>
              <a:buChar char="•"/>
            </a:pPr>
            <a:r>
              <a:rPr lang="en-US" b="0" i="0" dirty="0">
                <a:solidFill>
                  <a:srgbClr val="000000"/>
                </a:solidFill>
                <a:effectLst/>
                <a:latin typeface="inter-regular"/>
              </a:rPr>
              <a:t>The Not Predicate Method</a:t>
            </a:r>
          </a:p>
          <a:p>
            <a:pPr marL="285750" indent="-285750" algn="just">
              <a:buFont typeface="Arial" panose="020B0604020202020204" pitchFamily="34" charset="0"/>
              <a:buChar char="•"/>
            </a:pPr>
            <a:r>
              <a:rPr lang="en-US" b="0" i="0" dirty="0">
                <a:solidFill>
                  <a:srgbClr val="000000"/>
                </a:solidFill>
                <a:effectLst/>
                <a:latin typeface="inter-regular"/>
              </a:rPr>
              <a:t>Local-Variable Syntax for Lambda</a:t>
            </a:r>
          </a:p>
          <a:p>
            <a:pPr marL="285750" indent="-285750" algn="just">
              <a:buFont typeface="Arial" panose="020B0604020202020204" pitchFamily="34" charset="0"/>
              <a:buChar char="•"/>
            </a:pPr>
            <a:r>
              <a:rPr lang="en-US" b="0" i="0" dirty="0">
                <a:solidFill>
                  <a:srgbClr val="000000"/>
                </a:solidFill>
                <a:effectLst/>
                <a:latin typeface="inter-regular"/>
              </a:rPr>
              <a:t>new HTTP API</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Class-File Constants</a:t>
            </a:r>
          </a:p>
          <a:p>
            <a:pPr marL="285750" indent="-285750" algn="just">
              <a:buFont typeface="Arial" panose="020B0604020202020204" pitchFamily="34" charset="0"/>
              <a:buChar char="•"/>
            </a:pPr>
            <a:r>
              <a:rPr lang="en-US" b="0" i="0" dirty="0">
                <a:solidFill>
                  <a:srgbClr val="000000"/>
                </a:solidFill>
                <a:effectLst/>
                <a:latin typeface="inter-regular"/>
              </a:rPr>
              <a:t>Enhanced Aarch64 </a:t>
            </a:r>
            <a:r>
              <a:rPr lang="en-US" b="0" i="0" dirty="0" err="1">
                <a:solidFill>
                  <a:srgbClr val="000000"/>
                </a:solidFill>
                <a:effectLst/>
                <a:latin typeface="inter-regular"/>
              </a:rPr>
              <a:t>Intrinsics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directly run the source file</a:t>
            </a:r>
          </a:p>
          <a:p>
            <a:pPr marL="285750" indent="-285750" algn="just">
              <a:buFont typeface="Arial" panose="020B0604020202020204" pitchFamily="34" charset="0"/>
              <a:buChar char="•"/>
            </a:pPr>
            <a:r>
              <a:rPr lang="en-US" b="0" i="0" dirty="0">
                <a:solidFill>
                  <a:srgbClr val="000000"/>
                </a:solidFill>
                <a:effectLst/>
                <a:latin typeface="inter-regular"/>
              </a:rPr>
              <a:t>Java Flight Recorder</a:t>
            </a:r>
          </a:p>
        </p:txBody>
      </p:sp>
      <p:sp>
        <p:nvSpPr>
          <p:cNvPr id="6" name="Textfeld 5">
            <a:extLst>
              <a:ext uri="{FF2B5EF4-FFF2-40B4-BE49-F238E27FC236}">
                <a16:creationId xmlns:a16="http://schemas.microsoft.com/office/drawing/2014/main" id="{4A0E12FD-154E-CFC4-0279-D90CEFF9E1B0}"/>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Änderung des Lizenzmodells</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10 support</a:t>
            </a:r>
          </a:p>
          <a:p>
            <a:pPr marL="285750" indent="-285750" algn="just">
              <a:buFont typeface="Arial" panose="020B0604020202020204" pitchFamily="34" charset="0"/>
              <a:buChar char="•"/>
            </a:pPr>
            <a:r>
              <a:rPr lang="en-US" dirty="0">
                <a:solidFill>
                  <a:srgbClr val="000000"/>
                </a:solidFill>
                <a:latin typeface="inter-regular"/>
              </a:rPr>
              <a:t>Java FX und Java Mission Control nun </a:t>
            </a:r>
            <a:r>
              <a:rPr lang="en-US" dirty="0" err="1">
                <a:solidFill>
                  <a:srgbClr val="000000"/>
                </a:solidFill>
                <a:latin typeface="inter-regular"/>
              </a:rPr>
              <a:t>eigene</a:t>
            </a:r>
            <a:r>
              <a:rPr lang="en-US" dirty="0">
                <a:solidFill>
                  <a:srgbClr val="000000"/>
                </a:solidFill>
                <a:latin typeface="inter-regular"/>
              </a:rPr>
              <a:t> Downloads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333: ZGC A Scalable Low-Latency Garbage Collector (Experimental)</a:t>
            </a:r>
          </a:p>
          <a:p>
            <a:pPr marL="285750" indent="-285750" algn="just">
              <a:buFont typeface="Arial" panose="020B0604020202020204" pitchFamily="34" charset="0"/>
              <a:buChar char="•"/>
            </a:pPr>
            <a:r>
              <a:rPr lang="en-US" b="0" i="0" dirty="0">
                <a:solidFill>
                  <a:srgbClr val="000000"/>
                </a:solidFill>
                <a:effectLst/>
                <a:latin typeface="inter-regular"/>
              </a:rPr>
              <a:t>JEP 318: Epsilon, A No-Op Garbage Collector (Experimental)</a:t>
            </a:r>
          </a:p>
          <a:p>
            <a:pPr algn="just"/>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677823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11 – neuer http Client</a:t>
            </a:r>
          </a:p>
        </p:txBody>
      </p:sp>
      <p:sp>
        <p:nvSpPr>
          <p:cNvPr id="3" name="Textfeld 2">
            <a:extLst>
              <a:ext uri="{FF2B5EF4-FFF2-40B4-BE49-F238E27FC236}">
                <a16:creationId xmlns:a16="http://schemas.microsoft.com/office/drawing/2014/main" id="{E9080A01-F809-9EBA-8886-38A7D1930B15}"/>
              </a:ext>
            </a:extLst>
          </p:cNvPr>
          <p:cNvSpPr txBox="1"/>
          <p:nvPr/>
        </p:nvSpPr>
        <p:spPr>
          <a:xfrm>
            <a:off x="735258" y="1670335"/>
            <a:ext cx="8874793" cy="4247317"/>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Löst die </a:t>
            </a:r>
            <a:r>
              <a:rPr lang="de-DE" b="0" i="0" dirty="0" err="1">
                <a:solidFill>
                  <a:srgbClr val="000000"/>
                </a:solidFill>
                <a:effectLst/>
                <a:latin typeface="inter-regular"/>
              </a:rPr>
              <a:t>low</a:t>
            </a:r>
            <a:r>
              <a:rPr lang="de-DE" b="0" i="0" dirty="0">
                <a:solidFill>
                  <a:srgbClr val="000000"/>
                </a:solidFill>
                <a:effectLst/>
                <a:latin typeface="inter-regular"/>
              </a:rPr>
              <a:t>-level </a:t>
            </a:r>
            <a:r>
              <a:rPr lang="de-DE" b="0" i="0" dirty="0" err="1">
                <a:solidFill>
                  <a:srgbClr val="000000"/>
                </a:solidFill>
                <a:effectLst/>
                <a:latin typeface="inter-regular"/>
              </a:rPr>
              <a:t>HttpURLConnection</a:t>
            </a:r>
            <a:r>
              <a:rPr lang="de-DE" b="0" i="0" dirty="0">
                <a:solidFill>
                  <a:srgbClr val="000000"/>
                </a:solidFill>
                <a:effectLst/>
                <a:latin typeface="inter-regular"/>
              </a:rPr>
              <a:t>-API ab</a:t>
            </a:r>
          </a:p>
          <a:p>
            <a:pPr marL="285750" indent="-285750" algn="just">
              <a:buFont typeface="Arial" panose="020B0604020202020204" pitchFamily="34" charset="0"/>
              <a:buChar char="•"/>
            </a:pPr>
            <a:r>
              <a:rPr lang="de-DE" b="0" i="0" dirty="0">
                <a:solidFill>
                  <a:srgbClr val="000000"/>
                </a:solidFill>
                <a:effectLst/>
                <a:latin typeface="inter-regular"/>
              </a:rPr>
              <a:t>Soll auf dem Niveau von Apache </a:t>
            </a:r>
            <a:r>
              <a:rPr lang="de-DE" b="0" i="0" dirty="0" err="1">
                <a:solidFill>
                  <a:srgbClr val="000000"/>
                </a:solidFill>
                <a:effectLst/>
                <a:latin typeface="inter-regular"/>
              </a:rPr>
              <a:t>HttpClient</a:t>
            </a:r>
            <a:r>
              <a:rPr lang="de-DE" dirty="0">
                <a:solidFill>
                  <a:srgbClr val="000000"/>
                </a:solidFill>
                <a:latin typeface="inter-regular"/>
              </a:rPr>
              <a:t> usw.</a:t>
            </a:r>
            <a:r>
              <a:rPr lang="de-DE" b="0" i="0" dirty="0">
                <a:solidFill>
                  <a:srgbClr val="000000"/>
                </a:solidFill>
                <a:effectLst/>
                <a:latin typeface="inter-regular"/>
              </a:rPr>
              <a:t> sein</a:t>
            </a:r>
          </a:p>
          <a:p>
            <a:pPr marL="285750" indent="-285750" algn="just">
              <a:buFont typeface="Arial" panose="020B0604020202020204" pitchFamily="34" charset="0"/>
              <a:buChar char="•"/>
            </a:pPr>
            <a:r>
              <a:rPr lang="en-US" b="0" i="0" dirty="0" err="1">
                <a:solidFill>
                  <a:srgbClr val="000000"/>
                </a:solidFill>
                <a:effectLst/>
                <a:latin typeface="inter-regular"/>
              </a:rPr>
              <a:t>implementiert</a:t>
            </a:r>
            <a:r>
              <a:rPr lang="en-US" b="0" i="0" dirty="0">
                <a:solidFill>
                  <a:srgbClr val="000000"/>
                </a:solidFill>
                <a:effectLst/>
                <a:latin typeface="inter-regular"/>
              </a:rPr>
              <a:t> HTTP/2 und Web Socket</a:t>
            </a:r>
          </a:p>
          <a:p>
            <a:pPr marL="285750" indent="-285750" algn="just">
              <a:buFont typeface="Arial" panose="020B0604020202020204" pitchFamily="34" charset="0"/>
              <a:buChar char="•"/>
            </a:pPr>
            <a:r>
              <a:rPr lang="en-US" b="0" i="0" dirty="0">
                <a:solidFill>
                  <a:srgbClr val="000000"/>
                </a:solidFill>
                <a:effectLst/>
                <a:latin typeface="inter-regular"/>
              </a:rPr>
              <a:t>Die API </a:t>
            </a:r>
            <a:r>
              <a:rPr lang="en-US" b="0" i="0" dirty="0" err="1">
                <a:solidFill>
                  <a:srgbClr val="000000"/>
                </a:solidFill>
                <a:effectLst/>
                <a:latin typeface="inter-regular"/>
              </a:rPr>
              <a:t>besteht</a:t>
            </a:r>
            <a:r>
              <a:rPr lang="en-US" b="0" i="0" dirty="0">
                <a:solidFill>
                  <a:srgbClr val="000000"/>
                </a:solidFill>
                <a:effectLst/>
                <a:latin typeface="inter-regular"/>
              </a:rPr>
              <a:t> </a:t>
            </a:r>
            <a:r>
              <a:rPr lang="en-US" b="0" i="0" dirty="0" err="1">
                <a:solidFill>
                  <a:srgbClr val="000000"/>
                </a:solidFill>
                <a:effectLst/>
                <a:latin typeface="inter-regular"/>
              </a:rPr>
              <a:t>aus</a:t>
            </a:r>
            <a:r>
              <a:rPr lang="en-US" b="0" i="0" dirty="0">
                <a:solidFill>
                  <a:srgbClr val="000000"/>
                </a:solidFill>
                <a:effectLst/>
                <a:latin typeface="inter-regular"/>
              </a:rPr>
              <a:t> </a:t>
            </a:r>
            <a:r>
              <a:rPr lang="en-US" b="0" i="0" dirty="0" err="1">
                <a:solidFill>
                  <a:srgbClr val="000000"/>
                </a:solidFill>
                <a:effectLst/>
                <a:latin typeface="inter-regular"/>
              </a:rPr>
              <a:t>drei</a:t>
            </a:r>
            <a:r>
              <a:rPr lang="en-US" b="0" i="0" dirty="0">
                <a:solidFill>
                  <a:srgbClr val="000000"/>
                </a:solidFill>
                <a:effectLst/>
                <a:latin typeface="inter-regular"/>
              </a:rPr>
              <a:t> </a:t>
            </a:r>
            <a:r>
              <a:rPr lang="en-US" b="0" i="0" dirty="0" err="1">
                <a:solidFill>
                  <a:srgbClr val="000000"/>
                </a:solidFill>
                <a:effectLst/>
                <a:latin typeface="inter-regular"/>
              </a:rPr>
              <a:t>Kernklassen</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HttpRequest</a:t>
            </a:r>
            <a:r>
              <a:rPr lang="en-US" b="0" i="0" dirty="0">
                <a:solidFill>
                  <a:srgbClr val="000000"/>
                </a:solidFill>
                <a:effectLst/>
                <a:latin typeface="inter-regular"/>
              </a:rPr>
              <a:t> </a:t>
            </a:r>
            <a:r>
              <a:rPr lang="en-US" b="0" i="0" dirty="0" err="1">
                <a:solidFill>
                  <a:srgbClr val="000000"/>
                </a:solidFill>
                <a:effectLst/>
                <a:latin typeface="inter-regular"/>
              </a:rPr>
              <a:t>stellt</a:t>
            </a:r>
            <a:r>
              <a:rPr lang="en-US" b="0" i="0" dirty="0">
                <a:solidFill>
                  <a:srgbClr val="000000"/>
                </a:solidFill>
                <a:effectLst/>
                <a:latin typeface="inter-regular"/>
              </a:rPr>
              <a:t> die </a:t>
            </a:r>
            <a:r>
              <a:rPr lang="en-US" b="0" i="0" dirty="0" err="1">
                <a:solidFill>
                  <a:srgbClr val="000000"/>
                </a:solidFill>
                <a:effectLst/>
                <a:latin typeface="inter-regular"/>
              </a:rPr>
              <a:t>Anfrage</a:t>
            </a:r>
            <a:r>
              <a:rPr lang="en-US" b="0" i="0" dirty="0">
                <a:solidFill>
                  <a:srgbClr val="000000"/>
                </a:solidFill>
                <a:effectLst/>
                <a:latin typeface="inter-regular"/>
              </a:rPr>
              <a:t> </a:t>
            </a:r>
            <a:r>
              <a:rPr lang="en-US" b="0" i="0" dirty="0" err="1">
                <a:solidFill>
                  <a:srgbClr val="000000"/>
                </a:solidFill>
                <a:effectLst/>
                <a:latin typeface="inter-regular"/>
              </a:rPr>
              <a:t>dar</a:t>
            </a:r>
            <a:r>
              <a:rPr lang="en-US" b="0" i="0" dirty="0">
                <a:solidFill>
                  <a:srgbClr val="000000"/>
                </a:solidFill>
                <a:effectLst/>
                <a:latin typeface="inter-regular"/>
              </a:rPr>
              <a:t>, die </a:t>
            </a:r>
            <a:r>
              <a:rPr lang="en-US" b="0" i="0" dirty="0" err="1">
                <a:solidFill>
                  <a:srgbClr val="000000"/>
                </a:solidFill>
                <a:effectLst/>
                <a:latin typeface="inter-regular"/>
              </a:rPr>
              <a:t>über</a:t>
            </a:r>
            <a:r>
              <a:rPr lang="en-US" b="0" i="0" dirty="0">
                <a:solidFill>
                  <a:srgbClr val="000000"/>
                </a:solidFill>
                <a:effectLst/>
                <a:latin typeface="inter-regular"/>
              </a:rPr>
              <a:t> den </a:t>
            </a:r>
            <a:r>
              <a:rPr lang="en-US" b="0" i="0" dirty="0" err="1">
                <a:solidFill>
                  <a:srgbClr val="000000"/>
                </a:solidFill>
                <a:effectLst/>
                <a:latin typeface="inter-regular"/>
              </a:rPr>
              <a:t>HttpClient</a:t>
            </a:r>
            <a:r>
              <a:rPr lang="en-US" b="0" i="0" dirty="0">
                <a:solidFill>
                  <a:srgbClr val="000000"/>
                </a:solidFill>
                <a:effectLst/>
                <a:latin typeface="inter-regular"/>
              </a:rPr>
              <a:t> </a:t>
            </a:r>
            <a:r>
              <a:rPr lang="en-US" b="0" i="0" dirty="0" err="1">
                <a:solidFill>
                  <a:srgbClr val="000000"/>
                </a:solidFill>
                <a:effectLst/>
                <a:latin typeface="inter-regular"/>
              </a:rPr>
              <a:t>gesendet</a:t>
            </a:r>
            <a:r>
              <a:rPr lang="en-US" b="0" i="0" dirty="0">
                <a:solidFill>
                  <a:srgbClr val="000000"/>
                </a:solidFill>
                <a:effectLst/>
                <a:latin typeface="inter-regular"/>
              </a:rPr>
              <a:t> </a:t>
            </a:r>
            <a:r>
              <a:rPr lang="en-US" b="0" i="0" dirty="0" err="1">
                <a:solidFill>
                  <a:srgbClr val="000000"/>
                </a:solidFill>
                <a:effectLst/>
                <a:latin typeface="inter-regular"/>
              </a:rPr>
              <a:t>wird</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HttpClient</a:t>
            </a:r>
            <a:r>
              <a:rPr lang="en-US" b="0" i="0" dirty="0">
                <a:solidFill>
                  <a:srgbClr val="000000"/>
                </a:solidFill>
                <a:effectLst/>
                <a:latin typeface="inter-regular"/>
              </a:rPr>
              <a:t> </a:t>
            </a:r>
            <a:r>
              <a:rPr lang="en-US" b="0" i="0" dirty="0" err="1">
                <a:solidFill>
                  <a:srgbClr val="000000"/>
                </a:solidFill>
                <a:effectLst/>
                <a:latin typeface="inter-regular"/>
              </a:rPr>
              <a:t>fungiert</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Container für </a:t>
            </a:r>
            <a:r>
              <a:rPr lang="en-US" b="0" i="0" dirty="0" err="1">
                <a:solidFill>
                  <a:srgbClr val="000000"/>
                </a:solidFill>
                <a:effectLst/>
                <a:latin typeface="inter-regular"/>
              </a:rPr>
              <a:t>Konfigurationsinformationen</a:t>
            </a:r>
            <a:r>
              <a:rPr lang="en-US" b="0" i="0" dirty="0">
                <a:solidFill>
                  <a:srgbClr val="000000"/>
                </a:solidFill>
                <a:effectLst/>
                <a:latin typeface="inter-regular"/>
              </a:rPr>
              <a:t>, die für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Anfragen</a:t>
            </a:r>
            <a:r>
              <a:rPr lang="en-US" b="0" i="0" dirty="0">
                <a:solidFill>
                  <a:srgbClr val="000000"/>
                </a:solidFill>
                <a:effectLst/>
                <a:latin typeface="inter-regular"/>
              </a:rPr>
              <a:t> </a:t>
            </a:r>
            <a:r>
              <a:rPr lang="en-US" b="0" i="0" dirty="0" err="1">
                <a:solidFill>
                  <a:srgbClr val="000000"/>
                </a:solidFill>
                <a:effectLst/>
                <a:latin typeface="inter-regular"/>
              </a:rPr>
              <a:t>gelten</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HttpResponse</a:t>
            </a:r>
            <a:r>
              <a:rPr lang="en-US" b="0" i="0" dirty="0">
                <a:solidFill>
                  <a:srgbClr val="000000"/>
                </a:solidFill>
                <a:effectLst/>
                <a:latin typeface="inter-regular"/>
              </a:rPr>
              <a:t> </a:t>
            </a:r>
            <a:r>
              <a:rPr lang="en-US" b="0" i="0" dirty="0" err="1">
                <a:solidFill>
                  <a:srgbClr val="000000"/>
                </a:solidFill>
                <a:effectLst/>
                <a:latin typeface="inter-regular"/>
              </a:rPr>
              <a:t>stellt</a:t>
            </a:r>
            <a:r>
              <a:rPr lang="en-US" b="0" i="0" dirty="0">
                <a:solidFill>
                  <a:srgbClr val="000000"/>
                </a:solidFill>
                <a:effectLst/>
                <a:latin typeface="inter-regular"/>
              </a:rPr>
              <a:t> das </a:t>
            </a:r>
            <a:r>
              <a:rPr lang="en-US" b="0" i="0" dirty="0" err="1">
                <a:solidFill>
                  <a:srgbClr val="000000"/>
                </a:solidFill>
                <a:effectLst/>
                <a:latin typeface="inter-regular"/>
              </a:rPr>
              <a:t>Ergebnis</a:t>
            </a:r>
            <a:r>
              <a:rPr lang="en-US" b="0" i="0" dirty="0">
                <a:solidFill>
                  <a:srgbClr val="000000"/>
                </a:solidFill>
                <a:effectLst/>
                <a:latin typeface="inter-regular"/>
              </a:rPr>
              <a:t> </a:t>
            </a:r>
            <a:r>
              <a:rPr lang="en-US" b="0" i="0" dirty="0" err="1">
                <a:solidFill>
                  <a:srgbClr val="000000"/>
                </a:solidFill>
                <a:effectLst/>
                <a:latin typeface="inter-regular"/>
              </a:rPr>
              <a:t>eines</a:t>
            </a:r>
            <a:r>
              <a:rPr lang="en-US" b="0" i="0" dirty="0">
                <a:solidFill>
                  <a:srgbClr val="000000"/>
                </a:solidFill>
                <a:effectLst/>
                <a:latin typeface="inter-regular"/>
              </a:rPr>
              <a:t> </a:t>
            </a:r>
            <a:r>
              <a:rPr lang="en-US" b="0" i="0" dirty="0" err="1">
                <a:solidFill>
                  <a:srgbClr val="000000"/>
                </a:solidFill>
                <a:effectLst/>
                <a:latin typeface="inter-regular"/>
              </a:rPr>
              <a:t>HttpRequest-Aufrufs</a:t>
            </a:r>
            <a:r>
              <a:rPr lang="en-US" b="0" i="0" dirty="0">
                <a:solidFill>
                  <a:srgbClr val="000000"/>
                </a:solidFill>
                <a:effectLst/>
                <a:latin typeface="inter-regular"/>
              </a:rPr>
              <a:t> </a:t>
            </a:r>
            <a:r>
              <a:rPr lang="en-US" b="0" i="0" dirty="0" err="1">
                <a:solidFill>
                  <a:srgbClr val="000000"/>
                </a:solidFill>
                <a:effectLst/>
                <a:latin typeface="inter-regular"/>
              </a:rPr>
              <a:t>dar</a:t>
            </a:r>
            <a:r>
              <a:rPr lang="en-US" b="0" i="0" dirty="0">
                <a:solidFill>
                  <a:srgbClr val="000000"/>
                </a:solidFill>
                <a:effectLst/>
                <a:latin typeface="inter-regular"/>
              </a:rPr>
              <a:t>.</a:t>
            </a: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Vergleich</a:t>
            </a:r>
            <a:r>
              <a:rPr lang="en-US" b="0" i="0" dirty="0">
                <a:solidFill>
                  <a:srgbClr val="000000"/>
                </a:solidFill>
                <a:effectLst/>
                <a:latin typeface="inter-regular"/>
              </a:rPr>
              <a:t> </a:t>
            </a:r>
            <a:r>
              <a:rPr lang="en-US" b="0" i="0" dirty="0" err="1">
                <a:solidFill>
                  <a:srgbClr val="000000"/>
                </a:solidFill>
                <a:effectLst/>
                <a:latin typeface="inter-regular"/>
              </a:rPr>
              <a:t>unterschiedlicher</a:t>
            </a:r>
            <a:r>
              <a:rPr lang="en-US" b="0" i="0" dirty="0">
                <a:solidFill>
                  <a:srgbClr val="000000"/>
                </a:solidFill>
                <a:effectLst/>
                <a:latin typeface="inter-regular"/>
              </a:rPr>
              <a:t> Clients:</a:t>
            </a:r>
          </a:p>
          <a:p>
            <a:pPr marL="742950" lvl="1" indent="-285750" algn="just">
              <a:buFont typeface="Arial" panose="020B0604020202020204" pitchFamily="34" charset="0"/>
              <a:buChar char="•"/>
            </a:pPr>
            <a:r>
              <a:rPr lang="en-US" b="0" i="0" dirty="0">
                <a:solidFill>
                  <a:srgbClr val="000000"/>
                </a:solidFill>
                <a:effectLst/>
                <a:latin typeface="inter-regular"/>
                <a:hlinkClick r:id="rId5"/>
              </a:rPr>
              <a:t>https://www.innoq.com/de/articles/2022/01/java-http-clients/</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Code: </a:t>
            </a:r>
            <a:r>
              <a:rPr lang="de-DE" b="0" i="0" dirty="0">
                <a:solidFill>
                  <a:srgbClr val="000000"/>
                </a:solidFill>
                <a:effectLst/>
                <a:latin typeface="inter-regular"/>
              </a:rPr>
              <a:t>04_java9-13/de.zettsystems.java11_13.http</a:t>
            </a:r>
          </a:p>
          <a:p>
            <a:pPr algn="just"/>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522433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E8C66-7DDE-F283-A63E-A5D4356DF75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18848E1-E74E-823D-2AC9-DBB09A4F4AC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CCD55DB-C105-6473-0DF4-08E1380B6589}"/>
              </a:ext>
            </a:extLst>
          </p:cNvPr>
          <p:cNvSpPr>
            <a:spLocks noGrp="1"/>
          </p:cNvSpPr>
          <p:nvPr>
            <p:ph type="title"/>
          </p:nvPr>
        </p:nvSpPr>
        <p:spPr>
          <a:xfrm>
            <a:off x="677334" y="609600"/>
            <a:ext cx="8596668" cy="882316"/>
          </a:xfrm>
        </p:spPr>
        <p:txBody>
          <a:bodyPr vert="horz"/>
          <a:lstStyle/>
          <a:p>
            <a:r>
              <a:rPr lang="de-DE" dirty="0"/>
              <a:t>Java 11 – 2 kleine Themen</a:t>
            </a:r>
          </a:p>
        </p:txBody>
      </p:sp>
      <p:sp>
        <p:nvSpPr>
          <p:cNvPr id="3" name="Textfeld 2">
            <a:extLst>
              <a:ext uri="{FF2B5EF4-FFF2-40B4-BE49-F238E27FC236}">
                <a16:creationId xmlns:a16="http://schemas.microsoft.com/office/drawing/2014/main" id="{C6DE41DB-54EC-519D-1E16-8307A350AFF5}"/>
              </a:ext>
            </a:extLst>
          </p:cNvPr>
          <p:cNvSpPr txBox="1"/>
          <p:nvPr/>
        </p:nvSpPr>
        <p:spPr>
          <a:xfrm>
            <a:off x="735258" y="1670335"/>
            <a:ext cx="8874793" cy="2308324"/>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Neuer Konstruktor in Collection: </a:t>
            </a:r>
          </a:p>
          <a:p>
            <a:pPr marL="742950" lvl="1" indent="-285750" algn="just">
              <a:buFont typeface="Arial" panose="020B0604020202020204" pitchFamily="34" charset="0"/>
              <a:buChar char="•"/>
            </a:pPr>
            <a:r>
              <a:rPr lang="de-DE" b="0" i="0" dirty="0" err="1">
                <a:solidFill>
                  <a:srgbClr val="000000"/>
                </a:solidFill>
                <a:effectLst/>
                <a:latin typeface="inter-regular"/>
              </a:rPr>
              <a:t>default</a:t>
            </a:r>
            <a:r>
              <a:rPr lang="de-DE" b="0" i="0" dirty="0">
                <a:solidFill>
                  <a:srgbClr val="000000"/>
                </a:solidFill>
                <a:effectLst/>
                <a:latin typeface="inter-regular"/>
              </a:rPr>
              <a:t> &lt;T&gt; T[] </a:t>
            </a:r>
            <a:r>
              <a:rPr lang="de-DE" b="0" i="0" dirty="0" err="1">
                <a:solidFill>
                  <a:srgbClr val="000000"/>
                </a:solidFill>
                <a:effectLst/>
                <a:latin typeface="inter-regular"/>
              </a:rPr>
              <a:t>toArray</a:t>
            </a:r>
            <a:r>
              <a:rPr lang="de-DE" b="0" i="0" dirty="0">
                <a:solidFill>
                  <a:srgbClr val="000000"/>
                </a:solidFill>
                <a:effectLst/>
                <a:latin typeface="inter-regular"/>
              </a:rPr>
              <a:t>(</a:t>
            </a:r>
            <a:r>
              <a:rPr lang="de-DE" b="0" i="0" dirty="0" err="1">
                <a:solidFill>
                  <a:srgbClr val="000000"/>
                </a:solidFill>
                <a:effectLst/>
                <a:latin typeface="inter-regular"/>
              </a:rPr>
              <a:t>IntFunction</a:t>
            </a:r>
            <a:r>
              <a:rPr lang="de-DE" b="0" i="0" dirty="0">
                <a:solidFill>
                  <a:srgbClr val="000000"/>
                </a:solidFill>
                <a:effectLst/>
                <a:latin typeface="inter-regular"/>
              </a:rPr>
              <a:t>&lt;T[]&gt; </a:t>
            </a:r>
            <a:r>
              <a:rPr lang="de-DE" b="0" i="0" dirty="0" err="1">
                <a:solidFill>
                  <a:srgbClr val="000000"/>
                </a:solidFill>
                <a:effectLst/>
                <a:latin typeface="inter-regular"/>
              </a:rPr>
              <a:t>generator</a:t>
            </a:r>
            <a:r>
              <a:rPr lang="de-DE" b="0" i="0" dirty="0">
                <a:solidFill>
                  <a:srgbClr val="000000"/>
                </a:solidFill>
                <a:effectLst/>
                <a:latin typeface="inter-regular"/>
              </a:rPr>
              <a:t>)</a:t>
            </a:r>
          </a:p>
          <a:p>
            <a:pPr marL="285750" indent="-285750" algn="just">
              <a:buFont typeface="Arial" panose="020B0604020202020204" pitchFamily="34" charset="0"/>
              <a:buChar char="•"/>
            </a:pPr>
            <a:r>
              <a:rPr lang="de-DE" dirty="0">
                <a:solidFill>
                  <a:srgbClr val="000000"/>
                </a:solidFill>
                <a:latin typeface="inter-regular"/>
              </a:rPr>
              <a:t>Neue Methode in </a:t>
            </a:r>
            <a:r>
              <a:rPr lang="de-DE" dirty="0" err="1">
                <a:solidFill>
                  <a:srgbClr val="000000"/>
                </a:solidFill>
                <a:latin typeface="inter-regular"/>
              </a:rPr>
              <a:t>Predicate</a:t>
            </a:r>
            <a:r>
              <a:rPr lang="de-DE"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static &lt;T&gt; Predicate&lt;T&gt; not(Predicate&lt;? super T&gt; target)</a:t>
            </a: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Code: </a:t>
            </a:r>
            <a:r>
              <a:rPr lang="de-DE" b="0" i="0" dirty="0">
                <a:solidFill>
                  <a:srgbClr val="000000"/>
                </a:solidFill>
                <a:effectLst/>
                <a:latin typeface="inter-regular"/>
              </a:rPr>
              <a:t>04_java9-13/de.zettsystems.java11_13.misc</a:t>
            </a:r>
          </a:p>
          <a:p>
            <a:pPr algn="just"/>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866389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600"/>
            <a:ext cx="8596668" cy="1320800"/>
          </a:xfrm>
        </p:spPr>
        <p:txBody>
          <a:bodyPr vert="horz">
            <a:normAutofit/>
          </a:bodyPr>
          <a:lstStyle/>
          <a:p>
            <a:r>
              <a:rPr lang="de-DE" dirty="0"/>
              <a:t>Java 12 - 13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1754326"/>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04_java9-13 de.zettsystems.java11_13</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s</a:t>
            </a:r>
            <a:r>
              <a:rPr lang="de-DE" b="0" i="0" dirty="0" err="1">
                <a:solidFill>
                  <a:srgbClr val="000000"/>
                </a:solidFill>
                <a:effectLst/>
                <a:latin typeface="inter-regular"/>
              </a:rPr>
              <a:t>trings</a:t>
            </a:r>
            <a:r>
              <a:rPr lang="de-DE" b="0" i="0" dirty="0">
                <a:solidFill>
                  <a:srgbClr val="000000"/>
                </a:solidFill>
                <a:effectLst/>
                <a:latin typeface="inter-regular"/>
              </a:rPr>
              <a:t>: neue Methoden in String</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files</a:t>
            </a:r>
            <a:r>
              <a:rPr lang="de-DE" dirty="0">
                <a:solidFill>
                  <a:srgbClr val="000000"/>
                </a:solidFill>
                <a:latin typeface="inter-regular"/>
              </a:rPr>
              <a:t>: </a:t>
            </a:r>
            <a:r>
              <a:rPr lang="de-DE" b="0" i="0" dirty="0">
                <a:solidFill>
                  <a:srgbClr val="000000"/>
                </a:solidFill>
                <a:effectLst/>
                <a:latin typeface="inter-regular"/>
              </a:rPr>
              <a:t>neue Methoden in</a:t>
            </a:r>
            <a:r>
              <a:rPr lang="de-DE" dirty="0">
                <a:solidFill>
                  <a:srgbClr val="000000"/>
                </a:solidFill>
                <a:latin typeface="inter-regular"/>
              </a:rPr>
              <a:t> Files</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misc</a:t>
            </a:r>
            <a:r>
              <a:rPr lang="de-DE" dirty="0">
                <a:solidFill>
                  <a:srgbClr val="000000"/>
                </a:solidFill>
                <a:latin typeface="inter-regular"/>
              </a:rPr>
              <a:t>: </a:t>
            </a:r>
            <a:r>
              <a:rPr lang="de-DE" dirty="0" err="1">
                <a:solidFill>
                  <a:srgbClr val="000000"/>
                </a:solidFill>
                <a:latin typeface="inter-regular"/>
              </a:rPr>
              <a:t>Collectors.teeing</a:t>
            </a:r>
            <a:r>
              <a:rPr lang="de-DE" dirty="0">
                <a:solidFill>
                  <a:srgbClr val="000000"/>
                </a:solidFill>
                <a:latin typeface="inter-regular"/>
              </a:rPr>
              <a:t>()</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misc</a:t>
            </a:r>
            <a:r>
              <a:rPr lang="de-DE" dirty="0">
                <a:solidFill>
                  <a:srgbClr val="000000"/>
                </a:solidFill>
                <a:latin typeface="inter-regular"/>
              </a:rPr>
              <a:t>: </a:t>
            </a:r>
            <a:r>
              <a:rPr lang="de-DE" b="0" i="0" dirty="0">
                <a:solidFill>
                  <a:srgbClr val="000000"/>
                </a:solidFill>
                <a:effectLst/>
                <a:latin typeface="inter-regular"/>
              </a:rPr>
              <a:t>Kompaktes </a:t>
            </a:r>
            <a:r>
              <a:rPr lang="de-DE" b="0" i="0" dirty="0" err="1">
                <a:solidFill>
                  <a:srgbClr val="000000"/>
                </a:solidFill>
                <a:effectLst/>
                <a:latin typeface="inter-regular"/>
              </a:rPr>
              <a:t>NumberFormat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7AAA8F-4D98-031C-E021-E3DDBC2074E3}"/>
              </a:ext>
            </a:extLst>
          </p:cNvPr>
          <p:cNvSpPr>
            <a:spLocks noGrp="1"/>
          </p:cNvSpPr>
          <p:nvPr>
            <p:ph type="title"/>
          </p:nvPr>
        </p:nvSpPr>
        <p:spPr/>
        <p:txBody>
          <a:bodyPr/>
          <a:lstStyle/>
          <a:p>
            <a:r>
              <a:rPr lang="de-DE" dirty="0"/>
              <a:t>Aufgaben Java 9-13</a:t>
            </a:r>
          </a:p>
        </p:txBody>
      </p:sp>
      <p:sp>
        <p:nvSpPr>
          <p:cNvPr id="3" name="Inhaltsplatzhalter 2">
            <a:extLst>
              <a:ext uri="{FF2B5EF4-FFF2-40B4-BE49-F238E27FC236}">
                <a16:creationId xmlns:a16="http://schemas.microsoft.com/office/drawing/2014/main" id="{E1C5CEA2-02B9-32C1-C27A-9EC7047DEC23}"/>
              </a:ext>
            </a:extLst>
          </p:cNvPr>
          <p:cNvSpPr>
            <a:spLocks noGrp="1"/>
          </p:cNvSpPr>
          <p:nvPr>
            <p:ph idx="1"/>
          </p:nvPr>
        </p:nvSpPr>
        <p:spPr/>
        <p:txBody>
          <a:bodyPr/>
          <a:lstStyle/>
          <a:p>
            <a:r>
              <a:rPr lang="de-DE" dirty="0"/>
              <a:t>Schau Dir den Code unter 04_java9_13/de.zettsystems.uebung913 an – was kann man mit den neuen Features vereinfachen?</a:t>
            </a:r>
          </a:p>
        </p:txBody>
      </p:sp>
    </p:spTree>
    <p:extLst>
      <p:ext uri="{BB962C8B-B14F-4D97-AF65-F5344CB8AC3E}">
        <p14:creationId xmlns:p14="http://schemas.microsoft.com/office/powerpoint/2010/main" val="557407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B90F-9891-A987-1091-54D3726DC57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443750B-1662-CA9C-313D-487BD0CC725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41AB8CD-FC9E-ABB0-BD66-35EC6AD6634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61A7268-1B48-F7C9-FA11-DC8539571038}"/>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8F1D23F-8261-5C7F-C44D-F6793CA0CFDD}"/>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pPr lvl="1"/>
            <a:r>
              <a:rPr lang="de-DE" sz="2900" dirty="0"/>
              <a:t>Modul-System</a:t>
            </a:r>
          </a:p>
          <a:p>
            <a:pPr lvl="1"/>
            <a:r>
              <a:rPr lang="de-DE" sz="2900" dirty="0"/>
              <a:t>Andere Neuerungen in Java 9-13</a:t>
            </a:r>
          </a:p>
          <a:p>
            <a:pPr lvl="1"/>
            <a:r>
              <a:rPr lang="de-DE" sz="2900" b="1"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121889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1867-118F-FC8E-7D84-8C1B38087FD1}"/>
              </a:ext>
            </a:extLst>
          </p:cNvPr>
          <p:cNvSpPr>
            <a:spLocks noGrp="1"/>
          </p:cNvSpPr>
          <p:nvPr>
            <p:ph type="title"/>
          </p:nvPr>
        </p:nvSpPr>
        <p:spPr>
          <a:xfrm>
            <a:off x="677334" y="609600"/>
            <a:ext cx="8596668" cy="802888"/>
          </a:xfrm>
        </p:spPr>
        <p:txBody>
          <a:bodyPr/>
          <a:lstStyle/>
          <a:p>
            <a:r>
              <a:rPr lang="de-DE" dirty="0"/>
              <a:t>Neue „interne“ Features „nutzen“</a:t>
            </a:r>
          </a:p>
        </p:txBody>
      </p:sp>
      <p:sp>
        <p:nvSpPr>
          <p:cNvPr id="3" name="Inhaltsplatzhalter 2">
            <a:extLst>
              <a:ext uri="{FF2B5EF4-FFF2-40B4-BE49-F238E27FC236}">
                <a16:creationId xmlns:a16="http://schemas.microsoft.com/office/drawing/2014/main" id="{BFCBC584-0577-62E7-A2AF-E9FE601C9B81}"/>
              </a:ext>
            </a:extLst>
          </p:cNvPr>
          <p:cNvSpPr>
            <a:spLocks noGrp="1"/>
          </p:cNvSpPr>
          <p:nvPr>
            <p:ph idx="1"/>
          </p:nvPr>
        </p:nvSpPr>
        <p:spPr>
          <a:xfrm>
            <a:off x="677334" y="1635513"/>
            <a:ext cx="8596668" cy="4405850"/>
          </a:xfrm>
        </p:spPr>
        <p:txBody>
          <a:bodyPr/>
          <a:lstStyle/>
          <a:p>
            <a:r>
              <a:rPr lang="de-DE" dirty="0"/>
              <a:t>Das Beste ist – vielleicht etwas überraschend: schon durch das Nutzen des neuen JDKs nach nur den notwendigen Anpassungen, um kompilieren zu können, nutzt man automatisch:</a:t>
            </a:r>
          </a:p>
          <a:p>
            <a:pPr lvl="1"/>
            <a:r>
              <a:rPr lang="de-DE" dirty="0"/>
              <a:t>Alle Bugfixes</a:t>
            </a:r>
          </a:p>
          <a:p>
            <a:pPr lvl="1"/>
            <a:r>
              <a:rPr lang="de-DE" dirty="0"/>
              <a:t>Security Verbesserungen</a:t>
            </a:r>
          </a:p>
          <a:p>
            <a:pPr lvl="1"/>
            <a:r>
              <a:rPr lang="de-DE" dirty="0"/>
              <a:t>Performancesteigerungen</a:t>
            </a:r>
          </a:p>
          <a:p>
            <a:pPr marL="0" indent="0">
              <a:buNone/>
            </a:pPr>
            <a:endParaRPr lang="de-DE" dirty="0"/>
          </a:p>
        </p:txBody>
      </p:sp>
    </p:spTree>
    <p:extLst>
      <p:ext uri="{BB962C8B-B14F-4D97-AF65-F5344CB8AC3E}">
        <p14:creationId xmlns:p14="http://schemas.microsoft.com/office/powerpoint/2010/main" val="4135087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160FAC-CAC7-7692-4E35-CAECBC0DB3A5}"/>
              </a:ext>
            </a:extLst>
          </p:cNvPr>
          <p:cNvSpPr>
            <a:spLocks noGrp="1"/>
          </p:cNvSpPr>
          <p:nvPr>
            <p:ph type="title"/>
          </p:nvPr>
        </p:nvSpPr>
        <p:spPr/>
        <p:txBody>
          <a:bodyPr/>
          <a:lstStyle/>
          <a:p>
            <a:r>
              <a:rPr lang="de-DE" dirty="0"/>
              <a:t>Java 9 - String </a:t>
            </a:r>
            <a:r>
              <a:rPr lang="de-DE" dirty="0" err="1"/>
              <a:t>Compaction</a:t>
            </a:r>
            <a:endParaRPr lang="de-DE" dirty="0"/>
          </a:p>
        </p:txBody>
      </p:sp>
      <p:sp>
        <p:nvSpPr>
          <p:cNvPr id="3" name="Inhaltsplatzhalter 2">
            <a:extLst>
              <a:ext uri="{FF2B5EF4-FFF2-40B4-BE49-F238E27FC236}">
                <a16:creationId xmlns:a16="http://schemas.microsoft.com/office/drawing/2014/main" id="{261F5A40-EB90-55F1-E951-7C70329B2B7B}"/>
              </a:ext>
            </a:extLst>
          </p:cNvPr>
          <p:cNvSpPr>
            <a:spLocks noGrp="1"/>
          </p:cNvSpPr>
          <p:nvPr>
            <p:ph idx="1"/>
          </p:nvPr>
        </p:nvSpPr>
        <p:spPr>
          <a:xfrm>
            <a:off x="677334" y="6076287"/>
            <a:ext cx="8596668" cy="344226"/>
          </a:xfrm>
        </p:spPr>
        <p:txBody>
          <a:bodyPr>
            <a:normAutofit/>
          </a:bodyPr>
          <a:lstStyle/>
          <a:p>
            <a:pPr marL="0" indent="0">
              <a:buNone/>
            </a:pPr>
            <a:r>
              <a:rPr lang="de-DE" sz="1200" dirty="0"/>
              <a:t>https://www.javaspecialists.eu/archive/Issue306-Measuring-compact-strings-memory-savings.html</a:t>
            </a:r>
          </a:p>
        </p:txBody>
      </p:sp>
      <p:pic>
        <p:nvPicPr>
          <p:cNvPr id="5" name="Grafik 4">
            <a:extLst>
              <a:ext uri="{FF2B5EF4-FFF2-40B4-BE49-F238E27FC236}">
                <a16:creationId xmlns:a16="http://schemas.microsoft.com/office/drawing/2014/main" id="{F33AD5BB-4591-9AD6-7FAC-2BD343C19B05}"/>
              </a:ext>
            </a:extLst>
          </p:cNvPr>
          <p:cNvPicPr>
            <a:picLocks noChangeAspect="1"/>
          </p:cNvPicPr>
          <p:nvPr/>
        </p:nvPicPr>
        <p:blipFill>
          <a:blip r:embed="rId2"/>
          <a:stretch>
            <a:fillRect/>
          </a:stretch>
        </p:blipFill>
        <p:spPr>
          <a:xfrm>
            <a:off x="842583" y="2450655"/>
            <a:ext cx="4255707" cy="2957716"/>
          </a:xfrm>
          <a:prstGeom prst="rect">
            <a:avLst/>
          </a:prstGeom>
        </p:spPr>
      </p:pic>
      <p:pic>
        <p:nvPicPr>
          <p:cNvPr id="7" name="Grafik 6">
            <a:extLst>
              <a:ext uri="{FF2B5EF4-FFF2-40B4-BE49-F238E27FC236}">
                <a16:creationId xmlns:a16="http://schemas.microsoft.com/office/drawing/2014/main" id="{DBA9149E-01A7-6108-F8FE-F45B763F09F5}"/>
              </a:ext>
            </a:extLst>
          </p:cNvPr>
          <p:cNvPicPr>
            <a:picLocks noChangeAspect="1"/>
          </p:cNvPicPr>
          <p:nvPr/>
        </p:nvPicPr>
        <p:blipFill>
          <a:blip r:embed="rId3"/>
          <a:stretch>
            <a:fillRect/>
          </a:stretch>
        </p:blipFill>
        <p:spPr>
          <a:xfrm>
            <a:off x="5306684" y="2491599"/>
            <a:ext cx="4284338" cy="2957716"/>
          </a:xfrm>
          <a:prstGeom prst="rect">
            <a:avLst/>
          </a:prstGeom>
        </p:spPr>
      </p:pic>
      <p:sp>
        <p:nvSpPr>
          <p:cNvPr id="8" name="Rectangle 1">
            <a:extLst>
              <a:ext uri="{FF2B5EF4-FFF2-40B4-BE49-F238E27FC236}">
                <a16:creationId xmlns:a16="http://schemas.microsoft.com/office/drawing/2014/main" id="{6EFBA56B-B3C1-E714-CB98-A43B43F0BC15}"/>
              </a:ext>
            </a:extLst>
          </p:cNvPr>
          <p:cNvSpPr>
            <a:spLocks noChangeArrowheads="1"/>
          </p:cNvSpPr>
          <p:nvPr/>
        </p:nvSpPr>
        <p:spPr bwMode="auto">
          <a:xfrm rot="10800000" flipV="1">
            <a:off x="740731" y="1449630"/>
            <a:ext cx="89830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000000"/>
                </a:solidFill>
                <a:effectLst/>
                <a:latin typeface="DejaVu Sans"/>
              </a:rPr>
              <a:t>„</a:t>
            </a:r>
            <a:r>
              <a:rPr kumimoji="0" lang="de-DE" altLang="de-DE" b="0" i="0" u="none" strike="noStrike" cap="none" normalizeH="0" baseline="0" dirty="0" err="1">
                <a:ln>
                  <a:noFill/>
                </a:ln>
                <a:solidFill>
                  <a:srgbClr val="000000"/>
                </a:solidFill>
                <a:effectLst/>
                <a:latin typeface="DejaVu Sans"/>
              </a:rPr>
              <a:t>Measurements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have</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shown</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that</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roughly</a:t>
            </a:r>
            <a:r>
              <a:rPr kumimoji="0" lang="de-DE" altLang="de-DE" b="0" i="0" u="none" strike="noStrike" cap="none" normalizeH="0" baseline="0" dirty="0">
                <a:ln>
                  <a:noFill/>
                </a:ln>
                <a:solidFill>
                  <a:srgbClr val="000000"/>
                </a:solidFill>
                <a:effectLst/>
                <a:latin typeface="DejaVu Sans"/>
              </a:rPr>
              <a:t> 25% </a:t>
            </a:r>
            <a:r>
              <a:rPr kumimoji="0" lang="de-DE" altLang="de-DE" b="0" i="0" u="none" strike="noStrike" cap="none" normalizeH="0" baseline="0" dirty="0" err="1">
                <a:ln>
                  <a:noFill/>
                </a:ln>
                <a:solidFill>
                  <a:srgbClr val="000000"/>
                </a:solidFill>
                <a:effectLst/>
                <a:latin typeface="DejaVu Sans"/>
              </a:rPr>
              <a:t>of</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the</a:t>
            </a:r>
            <a:r>
              <a:rPr kumimoji="0" lang="de-DE" altLang="de-DE" b="0" i="0" u="none" strike="noStrike" cap="none" normalizeH="0" baseline="0" dirty="0">
                <a:ln>
                  <a:noFill/>
                </a:ln>
                <a:solidFill>
                  <a:srgbClr val="000000"/>
                </a:solidFill>
                <a:effectLst/>
                <a:latin typeface="DejaVu Sans"/>
              </a:rPr>
              <a:t> Java </a:t>
            </a:r>
            <a:r>
              <a:rPr kumimoji="0" lang="de-DE" altLang="de-DE" b="0" i="0" u="none" strike="noStrike" cap="none" normalizeH="0" baseline="0" dirty="0" err="1">
                <a:ln>
                  <a:noFill/>
                </a:ln>
                <a:solidFill>
                  <a:srgbClr val="000000"/>
                </a:solidFill>
                <a:effectLst/>
                <a:latin typeface="DejaVu Sans"/>
              </a:rPr>
              <a:t>heap</a:t>
            </a:r>
            <a:r>
              <a:rPr kumimoji="0" lang="de-DE" altLang="de-DE" b="0" i="0" u="none" strike="noStrike" cap="none" normalizeH="0" baseline="0" dirty="0">
                <a:ln>
                  <a:noFill/>
                </a:ln>
                <a:solidFill>
                  <a:srgbClr val="000000"/>
                </a:solidFill>
                <a:effectLst/>
                <a:latin typeface="DejaVu Sans"/>
              </a:rPr>
              <a:t> live </a:t>
            </a:r>
            <a:r>
              <a:rPr kumimoji="0" lang="de-DE" altLang="de-DE" b="0" i="0" u="none" strike="noStrike" cap="none" normalizeH="0" baseline="0" dirty="0" err="1">
                <a:ln>
                  <a:noFill/>
                </a:ln>
                <a:solidFill>
                  <a:srgbClr val="000000"/>
                </a:solidFill>
                <a:effectLst/>
                <a:latin typeface="DejaVu Sans"/>
              </a:rPr>
              <a:t>data</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set</a:t>
            </a:r>
            <a:r>
              <a:rPr kumimoji="0" lang="de-DE" altLang="de-DE" b="0" i="0" u="none" strike="noStrike" cap="none" normalizeH="0" baseline="0" dirty="0">
                <a:ln>
                  <a:noFill/>
                </a:ln>
                <a:solidFill>
                  <a:srgbClr val="000000"/>
                </a:solidFill>
                <a:effectLst/>
                <a:latin typeface="DejaVu Sans"/>
              </a:rPr>
              <a:t> in </a:t>
            </a:r>
            <a:r>
              <a:rPr kumimoji="0" lang="de-DE" altLang="de-DE" b="0" i="0" u="none" strike="noStrike" cap="none" normalizeH="0" baseline="0" dirty="0" err="1">
                <a:ln>
                  <a:noFill/>
                </a:ln>
                <a:solidFill>
                  <a:srgbClr val="000000"/>
                </a:solidFill>
                <a:effectLst/>
                <a:latin typeface="DejaVu Sans"/>
              </a:rPr>
              <a:t>these</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types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of</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applications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is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consumed</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by</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a:ln>
                  <a:noFill/>
                </a:ln>
                <a:solidFill>
                  <a:srgbClr val="000000"/>
                </a:solidFill>
                <a:effectLst/>
                <a:latin typeface="DejaVu Sans Mono"/>
              </a:rPr>
              <a:t>String</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objects</a:t>
            </a:r>
            <a:r>
              <a:rPr kumimoji="0" lang="de-DE" altLang="de-DE" b="0" i="0" u="none" strike="noStrike" cap="none" normalizeH="0" baseline="0" dirty="0">
                <a:ln>
                  <a:noFill/>
                </a:ln>
                <a:solidFill>
                  <a:srgbClr val="000000"/>
                </a:solidFill>
                <a:effectLst/>
                <a:latin typeface="DejaVu Sans"/>
              </a:rPr>
              <a:t>.“ (JEP-192)</a:t>
            </a:r>
            <a:endParaRPr kumimoji="0" lang="de-DE" altLang="de-DE"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186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18DC0-E11A-49CB-380C-2EE0E0F5F9F7}"/>
              </a:ext>
            </a:extLst>
          </p:cNvPr>
          <p:cNvSpPr>
            <a:spLocks noGrp="1"/>
          </p:cNvSpPr>
          <p:nvPr>
            <p:ph type="title"/>
          </p:nvPr>
        </p:nvSpPr>
        <p:spPr/>
        <p:txBody>
          <a:bodyPr/>
          <a:lstStyle/>
          <a:p>
            <a:r>
              <a:rPr lang="de-DE" dirty="0"/>
              <a:t>Java 9 - Multi-Release-Jars</a:t>
            </a:r>
          </a:p>
        </p:txBody>
      </p:sp>
      <p:sp>
        <p:nvSpPr>
          <p:cNvPr id="3" name="Inhaltsplatzhalter 2">
            <a:extLst>
              <a:ext uri="{FF2B5EF4-FFF2-40B4-BE49-F238E27FC236}">
                <a16:creationId xmlns:a16="http://schemas.microsoft.com/office/drawing/2014/main" id="{040F011A-438F-C349-7B12-8AB38A29D887}"/>
              </a:ext>
            </a:extLst>
          </p:cNvPr>
          <p:cNvSpPr>
            <a:spLocks noGrp="1"/>
          </p:cNvSpPr>
          <p:nvPr>
            <p:ph idx="1"/>
          </p:nvPr>
        </p:nvSpPr>
        <p:spPr>
          <a:xfrm>
            <a:off x="715434" y="1868489"/>
            <a:ext cx="8596668" cy="4087811"/>
          </a:xfrm>
        </p:spPr>
        <p:txBody>
          <a:bodyPr>
            <a:normAutofit lnSpcReduction="10000"/>
          </a:bodyPr>
          <a:lstStyle/>
          <a:p>
            <a:r>
              <a:rPr lang="de-DE" dirty="0"/>
              <a:t>Wir können nun </a:t>
            </a:r>
            <a:r>
              <a:rPr lang="de-DE" dirty="0" err="1"/>
              <a:t>jars</a:t>
            </a:r>
            <a:r>
              <a:rPr lang="de-DE" dirty="0"/>
              <a:t> ausliefern, die für unterschiedliche Java Versionen kompilierten Code mitbringen</a:t>
            </a:r>
          </a:p>
          <a:p>
            <a:r>
              <a:rPr lang="de-DE" dirty="0"/>
              <a:t>Das </a:t>
            </a:r>
            <a:r>
              <a:rPr lang="de-DE" dirty="0" err="1"/>
              <a:t>jar</a:t>
            </a:r>
            <a:r>
              <a:rPr lang="de-DE" dirty="0"/>
              <a:t> sieht dann z.B. so aus:</a:t>
            </a:r>
          </a:p>
          <a:p>
            <a:endParaRPr lang="de-DE" dirty="0"/>
          </a:p>
          <a:p>
            <a:endParaRPr lang="de-DE" dirty="0"/>
          </a:p>
          <a:p>
            <a:endParaRPr lang="de-DE" dirty="0"/>
          </a:p>
          <a:p>
            <a:r>
              <a:rPr lang="de-DE" dirty="0"/>
              <a:t>Der Code für Java 8 und älter ist der direkt unter Root</a:t>
            </a:r>
          </a:p>
          <a:p>
            <a:r>
              <a:rPr lang="de-DE" dirty="0"/>
              <a:t>Die Versionen 9+ haben eigene Folder unter META-INF/</a:t>
            </a:r>
            <a:r>
              <a:rPr lang="de-DE" dirty="0" err="1"/>
              <a:t>versions</a:t>
            </a:r>
            <a:r>
              <a:rPr lang="de-DE" dirty="0"/>
              <a:t> für abweichende Klassen</a:t>
            </a:r>
          </a:p>
          <a:p>
            <a:r>
              <a:rPr lang="de-DE" dirty="0"/>
              <a:t>In der MANIFEST.MF steht Multi-Release: </a:t>
            </a:r>
            <a:r>
              <a:rPr lang="de-DE" dirty="0" err="1"/>
              <a:t>true</a:t>
            </a:r>
            <a:endParaRPr lang="de-DE" dirty="0"/>
          </a:p>
          <a:p>
            <a:r>
              <a:rPr lang="de-DE" dirty="0"/>
              <a:t>Ein </a:t>
            </a:r>
            <a:r>
              <a:rPr lang="de-DE" dirty="0" err="1"/>
              <a:t>jdk</a:t>
            </a:r>
            <a:r>
              <a:rPr lang="de-DE" dirty="0"/>
              <a:t> in Version x kann Code auch für Versionen kleiner als x kompilieren</a:t>
            </a:r>
          </a:p>
        </p:txBody>
      </p:sp>
      <p:pic>
        <p:nvPicPr>
          <p:cNvPr id="5" name="Grafik 4">
            <a:extLst>
              <a:ext uri="{FF2B5EF4-FFF2-40B4-BE49-F238E27FC236}">
                <a16:creationId xmlns:a16="http://schemas.microsoft.com/office/drawing/2014/main" id="{22A335C8-9327-A515-3C1A-E81DE6E64C30}"/>
              </a:ext>
            </a:extLst>
          </p:cNvPr>
          <p:cNvPicPr>
            <a:picLocks noChangeAspect="1"/>
          </p:cNvPicPr>
          <p:nvPr/>
        </p:nvPicPr>
        <p:blipFill>
          <a:blip r:embed="rId2"/>
          <a:stretch>
            <a:fillRect/>
          </a:stretch>
        </p:blipFill>
        <p:spPr>
          <a:xfrm>
            <a:off x="4675661" y="2178204"/>
            <a:ext cx="2629267" cy="1667108"/>
          </a:xfrm>
          <a:prstGeom prst="rect">
            <a:avLst/>
          </a:prstGeom>
        </p:spPr>
      </p:pic>
    </p:spTree>
    <p:extLst>
      <p:ext uri="{BB962C8B-B14F-4D97-AF65-F5344CB8AC3E}">
        <p14:creationId xmlns:p14="http://schemas.microsoft.com/office/powerpoint/2010/main" val="514473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43CA01-CEAE-4103-E0AB-F830ED260C41}"/>
              </a:ext>
            </a:extLst>
          </p:cNvPr>
          <p:cNvSpPr>
            <a:spLocks noGrp="1"/>
          </p:cNvSpPr>
          <p:nvPr>
            <p:ph type="title"/>
          </p:nvPr>
        </p:nvSpPr>
        <p:spPr/>
        <p:txBody>
          <a:bodyPr/>
          <a:lstStyle/>
          <a:p>
            <a:r>
              <a:rPr lang="de-DE" dirty="0"/>
              <a:t>Java 9 -Showcase multi-</a:t>
            </a:r>
            <a:r>
              <a:rPr lang="de-DE" dirty="0" err="1"/>
              <a:t>jar</a:t>
            </a:r>
            <a:endParaRPr lang="de-DE" dirty="0"/>
          </a:p>
        </p:txBody>
      </p:sp>
      <p:sp>
        <p:nvSpPr>
          <p:cNvPr id="3" name="Inhaltsplatzhalter 2">
            <a:extLst>
              <a:ext uri="{FF2B5EF4-FFF2-40B4-BE49-F238E27FC236}">
                <a16:creationId xmlns:a16="http://schemas.microsoft.com/office/drawing/2014/main" id="{D907D954-ECA4-4D78-7D5D-6D5AD5CC8894}"/>
              </a:ext>
            </a:extLst>
          </p:cNvPr>
          <p:cNvSpPr>
            <a:spLocks noGrp="1"/>
          </p:cNvSpPr>
          <p:nvPr>
            <p:ph idx="1"/>
          </p:nvPr>
        </p:nvSpPr>
        <p:spPr/>
        <p:txBody>
          <a:bodyPr/>
          <a:lstStyle/>
          <a:p>
            <a:r>
              <a:rPr lang="de-DE" dirty="0">
                <a:hlinkClick r:id="rId2"/>
              </a:rPr>
              <a:t>https://github.com/trishagee/multi-version-jar</a:t>
            </a:r>
            <a:endParaRPr lang="de-DE" dirty="0"/>
          </a:p>
          <a:p>
            <a:r>
              <a:rPr lang="de-DE" dirty="0">
                <a:hlinkClick r:id="rId3"/>
              </a:rPr>
              <a:t>https://blog.jetbrains.com/idea/2017/10/creating-multi-release-jar-files-in-intellij-idea/</a:t>
            </a:r>
            <a:endParaRPr lang="de-DE" dirty="0"/>
          </a:p>
          <a:p>
            <a:endParaRPr lang="de-DE" dirty="0"/>
          </a:p>
        </p:txBody>
      </p:sp>
    </p:spTree>
    <p:extLst>
      <p:ext uri="{BB962C8B-B14F-4D97-AF65-F5344CB8AC3E}">
        <p14:creationId xmlns:p14="http://schemas.microsoft.com/office/powerpoint/2010/main" val="264900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9/10 – </a:t>
            </a:r>
            <a:r>
              <a:rPr lang="de-DE" dirty="0" err="1"/>
              <a:t>Runtime</a:t>
            </a:r>
            <a:r>
              <a:rPr lang="de-DE" dirty="0"/>
              <a:t> Versionierung</a:t>
            </a:r>
          </a:p>
        </p:txBody>
      </p:sp>
      <p:sp>
        <p:nvSpPr>
          <p:cNvPr id="3" name="Textfeld 2">
            <a:extLst>
              <a:ext uri="{FF2B5EF4-FFF2-40B4-BE49-F238E27FC236}">
                <a16:creationId xmlns:a16="http://schemas.microsoft.com/office/drawing/2014/main" id="{E9080A01-F809-9EBA-8886-38A7D1930B15}"/>
              </a:ext>
            </a:extLst>
          </p:cNvPr>
          <p:cNvSpPr txBox="1"/>
          <p:nvPr/>
        </p:nvSpPr>
        <p:spPr>
          <a:xfrm>
            <a:off x="677334" y="1491916"/>
            <a:ext cx="881463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Versionierung</a:t>
            </a:r>
            <a:r>
              <a:rPr lang="en-US" b="0" i="0" dirty="0">
                <a:solidFill>
                  <a:srgbClr val="000000"/>
                </a:solidFill>
                <a:effectLst/>
                <a:latin typeface="inter-regular"/>
              </a:rPr>
              <a:t> </a:t>
            </a:r>
            <a:r>
              <a:rPr lang="en-US" b="0" i="0" dirty="0" err="1">
                <a:solidFill>
                  <a:srgbClr val="000000"/>
                </a:solidFill>
                <a:effectLst/>
                <a:latin typeface="inter-regular"/>
              </a:rPr>
              <a:t>wurde</a:t>
            </a:r>
            <a:r>
              <a:rPr lang="en-US" b="0" i="0" dirty="0">
                <a:solidFill>
                  <a:srgbClr val="000000"/>
                </a:solidFill>
                <a:effectLst/>
                <a:latin typeface="inter-regular"/>
              </a:rPr>
              <a:t> auf </a:t>
            </a:r>
            <a:r>
              <a:rPr lang="en-US" b="0" i="0" dirty="0">
                <a:solidFill>
                  <a:srgbClr val="000000"/>
                </a:solidFill>
                <a:effectLst/>
                <a:latin typeface="inter-regular"/>
                <a:hlinkClick r:id="rId5"/>
              </a:rPr>
              <a:t>Semantic Versioning</a:t>
            </a:r>
            <a:r>
              <a:rPr lang="en-US" b="0" i="0" dirty="0">
                <a:solidFill>
                  <a:srgbClr val="000000"/>
                </a:solidFill>
                <a:effectLst/>
                <a:latin typeface="inter-regular"/>
              </a:rPr>
              <a:t> </a:t>
            </a:r>
            <a:r>
              <a:rPr lang="en-US" b="0" i="0" dirty="0" err="1">
                <a:solidFill>
                  <a:srgbClr val="000000"/>
                </a:solidFill>
                <a:effectLst/>
                <a:latin typeface="inter-regular"/>
              </a:rPr>
              <a:t>umgestellt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Java   9: </a:t>
            </a:r>
            <a:r>
              <a:rPr lang="en-US" b="0" i="0" dirty="0" err="1">
                <a:solidFill>
                  <a:srgbClr val="000000"/>
                </a:solidFill>
                <a:effectLst/>
                <a:latin typeface="inter-regular"/>
              </a:rPr>
              <a:t>Vorher</a:t>
            </a:r>
            <a:r>
              <a:rPr lang="en-US" b="0" i="0" dirty="0">
                <a:solidFill>
                  <a:srgbClr val="000000"/>
                </a:solidFill>
                <a:effectLst/>
                <a:latin typeface="inter-regular"/>
              </a:rPr>
              <a:t>: 1.8.0_291 … </a:t>
            </a:r>
            <a:r>
              <a:rPr lang="en-US" b="0" i="0" dirty="0" err="1">
                <a:solidFill>
                  <a:srgbClr val="000000"/>
                </a:solidFill>
                <a:effectLst/>
                <a:latin typeface="inter-regular"/>
              </a:rPr>
              <a:t>Nachher</a:t>
            </a:r>
            <a:r>
              <a:rPr lang="en-US" b="0" i="0" dirty="0">
                <a:solidFill>
                  <a:srgbClr val="000000"/>
                </a:solidFill>
                <a:effectLst/>
                <a:latin typeface="inter-regular"/>
              </a:rPr>
              <a:t>: 9.0.2</a:t>
            </a:r>
          </a:p>
          <a:p>
            <a:pPr marL="285750" indent="-285750" algn="just">
              <a:buFont typeface="Arial" panose="020B0604020202020204" pitchFamily="34" charset="0"/>
              <a:buChar char="•"/>
            </a:pPr>
            <a:r>
              <a:rPr lang="en-US" dirty="0">
                <a:solidFill>
                  <a:srgbClr val="000000"/>
                </a:solidFill>
                <a:latin typeface="inter-regular"/>
              </a:rPr>
              <a:t>Java 10:</a:t>
            </a:r>
            <a:r>
              <a:rPr lang="en-US" b="0" i="0" dirty="0">
                <a:solidFill>
                  <a:srgbClr val="000000"/>
                </a:solidFill>
                <a:effectLst/>
                <a:latin typeface="inter-regular"/>
              </a:rPr>
              <a:t> </a:t>
            </a:r>
            <a:r>
              <a:rPr lang="en-US" b="0" i="0" dirty="0" err="1">
                <a:solidFill>
                  <a:srgbClr val="000000"/>
                </a:solidFill>
                <a:effectLst/>
                <a:latin typeface="inter-regular"/>
              </a:rPr>
              <a:t>Vorher</a:t>
            </a:r>
            <a:r>
              <a:rPr lang="en-US" b="0" i="0" dirty="0">
                <a:solidFill>
                  <a:srgbClr val="000000"/>
                </a:solidFill>
                <a:effectLst/>
                <a:latin typeface="inter-regular"/>
              </a:rPr>
              <a:t>: 9.0.2 … </a:t>
            </a:r>
            <a:r>
              <a:rPr lang="en-US" b="0" i="0" dirty="0" err="1">
                <a:solidFill>
                  <a:srgbClr val="000000"/>
                </a:solidFill>
                <a:effectLst/>
                <a:latin typeface="inter-regular"/>
              </a:rPr>
              <a:t>Nachher</a:t>
            </a:r>
            <a:r>
              <a:rPr lang="en-US" b="0" i="0" dirty="0">
                <a:solidFill>
                  <a:srgbClr val="000000"/>
                </a:solidFill>
                <a:effectLst/>
                <a:latin typeface="inter-regular"/>
              </a:rPr>
              <a:t>: 10.0.0 2018-03-20</a:t>
            </a:r>
          </a:p>
          <a:p>
            <a:pPr marL="285750" indent="-285750" algn="just">
              <a:buFont typeface="Arial" panose="020B0604020202020204" pitchFamily="34" charset="0"/>
              <a:buChar char="•"/>
            </a:pPr>
            <a:r>
              <a:rPr lang="en-US" b="0" i="0" dirty="0">
                <a:solidFill>
                  <a:srgbClr val="000000"/>
                </a:solidFill>
                <a:effectLst/>
                <a:latin typeface="inter-regular"/>
              </a:rPr>
              <a:t>Api-Support </a:t>
            </a:r>
            <a:r>
              <a:rPr lang="en-US" b="0" i="0" dirty="0" err="1">
                <a:solidFill>
                  <a:srgbClr val="000000"/>
                </a:solidFill>
                <a:effectLst/>
                <a:latin typeface="inter-regular"/>
              </a:rPr>
              <a:t>dafür</a:t>
            </a:r>
            <a:r>
              <a:rPr lang="en-US" b="0" i="0" dirty="0">
                <a:solidFill>
                  <a:srgbClr val="000000"/>
                </a:solidFill>
                <a:effectLst/>
                <a:latin typeface="inter-regular"/>
              </a:rPr>
              <a:t>: de.zettsystems.java9_10.misc.RunVersion</a:t>
            </a:r>
          </a:p>
          <a:p>
            <a:pPr algn="just"/>
            <a:endParaRPr lang="en-US" dirty="0">
              <a:solidFill>
                <a:srgbClr val="000000"/>
              </a:solidFill>
              <a:latin typeface="inter-regular"/>
            </a:endParaRPr>
          </a:p>
        </p:txBody>
      </p:sp>
    </p:spTree>
    <p:extLst>
      <p:ext uri="{BB962C8B-B14F-4D97-AF65-F5344CB8AC3E}">
        <p14:creationId xmlns:p14="http://schemas.microsoft.com/office/powerpoint/2010/main" val="2017622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941771-DD53-7BE4-EB58-F8C0D7DBF7C7}"/>
              </a:ext>
            </a:extLst>
          </p:cNvPr>
          <p:cNvSpPr>
            <a:spLocks noGrp="1"/>
          </p:cNvSpPr>
          <p:nvPr>
            <p:ph type="title"/>
          </p:nvPr>
        </p:nvSpPr>
        <p:spPr>
          <a:xfrm>
            <a:off x="677334" y="609600"/>
            <a:ext cx="8596668" cy="676507"/>
          </a:xfrm>
        </p:spPr>
        <p:txBody>
          <a:bodyPr/>
          <a:lstStyle/>
          <a:p>
            <a:r>
              <a:rPr lang="de-DE" dirty="0" err="1"/>
              <a:t>Semantic</a:t>
            </a:r>
            <a:r>
              <a:rPr lang="de-DE" dirty="0"/>
              <a:t> </a:t>
            </a:r>
            <a:r>
              <a:rPr lang="de-DE" dirty="0" err="1"/>
              <a:t>Versioning</a:t>
            </a:r>
            <a:endParaRPr lang="de-DE" dirty="0"/>
          </a:p>
        </p:txBody>
      </p:sp>
      <p:sp>
        <p:nvSpPr>
          <p:cNvPr id="3" name="Inhaltsplatzhalter 2">
            <a:extLst>
              <a:ext uri="{FF2B5EF4-FFF2-40B4-BE49-F238E27FC236}">
                <a16:creationId xmlns:a16="http://schemas.microsoft.com/office/drawing/2014/main" id="{B9ECB576-DDAF-0EAC-8A56-7A33B5FB13F2}"/>
              </a:ext>
            </a:extLst>
          </p:cNvPr>
          <p:cNvSpPr>
            <a:spLocks noGrp="1"/>
          </p:cNvSpPr>
          <p:nvPr>
            <p:ph idx="1"/>
          </p:nvPr>
        </p:nvSpPr>
        <p:spPr>
          <a:xfrm>
            <a:off x="677334" y="1732157"/>
            <a:ext cx="8596668" cy="4309206"/>
          </a:xfrm>
        </p:spPr>
        <p:txBody>
          <a:bodyPr/>
          <a:lstStyle/>
          <a:p>
            <a:pPr marL="0" indent="0">
              <a:buNone/>
            </a:pPr>
            <a:r>
              <a:rPr lang="de-DE" dirty="0"/>
              <a:t>Auf Grundlage einer Versionsnummer von MAJOR.MINOR.PATCH werden die einzelnen Elemente folgendermaßen erhöht:</a:t>
            </a:r>
          </a:p>
          <a:p>
            <a:r>
              <a:rPr lang="de-DE" dirty="0"/>
              <a:t>MAJOR wird erhöht, wenn API-inkompatible Änderungen veröffentlicht werden,</a:t>
            </a:r>
          </a:p>
          <a:p>
            <a:r>
              <a:rPr lang="de-DE" dirty="0"/>
              <a:t>MINOR wird erhöht, wenn neue Funktionalitäten, die kompatibel zur bisherigen API sind, veröffentlicht werden, und</a:t>
            </a:r>
          </a:p>
          <a:p>
            <a:r>
              <a:rPr lang="de-DE" dirty="0"/>
              <a:t>PATCH wird erhöht, wenn die Änderungen ausschließlich API-kompatible Bugfixes umfassen.</a:t>
            </a:r>
          </a:p>
          <a:p>
            <a:pPr marL="0" indent="0">
              <a:buNone/>
            </a:pPr>
            <a:r>
              <a:rPr lang="de-DE" dirty="0"/>
              <a:t>Außerdem sind Bezeichner für Vorveröffentlichungen und </a:t>
            </a:r>
            <a:r>
              <a:rPr lang="de-DE" dirty="0" err="1"/>
              <a:t>Build</a:t>
            </a:r>
            <a:r>
              <a:rPr lang="de-DE" dirty="0"/>
              <a:t>-Metadaten als Erweiterungen zum MAJOR.MINOR.PATCH-Format verfügbar.</a:t>
            </a:r>
          </a:p>
        </p:txBody>
      </p:sp>
    </p:spTree>
    <p:extLst>
      <p:ext uri="{BB962C8B-B14F-4D97-AF65-F5344CB8AC3E}">
        <p14:creationId xmlns:p14="http://schemas.microsoft.com/office/powerpoint/2010/main" val="2991908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81A05-FD56-FE87-718B-040B54916E32}"/>
              </a:ext>
            </a:extLst>
          </p:cNvPr>
          <p:cNvSpPr>
            <a:spLocks noGrp="1"/>
          </p:cNvSpPr>
          <p:nvPr>
            <p:ph type="title"/>
          </p:nvPr>
        </p:nvSpPr>
        <p:spPr>
          <a:xfrm>
            <a:off x="677334" y="609600"/>
            <a:ext cx="8596668" cy="869795"/>
          </a:xfrm>
        </p:spPr>
        <p:txBody>
          <a:bodyPr/>
          <a:lstStyle/>
          <a:p>
            <a:r>
              <a:rPr lang="de-DE" dirty="0"/>
              <a:t>Bewertung </a:t>
            </a:r>
            <a:r>
              <a:rPr lang="de-DE" dirty="0" err="1"/>
              <a:t>Semantic</a:t>
            </a:r>
            <a:r>
              <a:rPr lang="de-DE" dirty="0"/>
              <a:t> </a:t>
            </a:r>
            <a:r>
              <a:rPr lang="de-DE" dirty="0" err="1"/>
              <a:t>Versioning</a:t>
            </a:r>
            <a:r>
              <a:rPr lang="de-DE" dirty="0"/>
              <a:t> </a:t>
            </a:r>
          </a:p>
        </p:txBody>
      </p:sp>
      <p:sp>
        <p:nvSpPr>
          <p:cNvPr id="3" name="Inhaltsplatzhalter 2">
            <a:extLst>
              <a:ext uri="{FF2B5EF4-FFF2-40B4-BE49-F238E27FC236}">
                <a16:creationId xmlns:a16="http://schemas.microsoft.com/office/drawing/2014/main" id="{AE998182-3557-035C-73E1-11A5ACF416CC}"/>
              </a:ext>
            </a:extLst>
          </p:cNvPr>
          <p:cNvSpPr>
            <a:spLocks noGrp="1"/>
          </p:cNvSpPr>
          <p:nvPr>
            <p:ph idx="1"/>
          </p:nvPr>
        </p:nvSpPr>
        <p:spPr>
          <a:xfrm>
            <a:off x="677334" y="1858537"/>
            <a:ext cx="8596668" cy="4182825"/>
          </a:xfrm>
        </p:spPr>
        <p:txBody>
          <a:bodyPr/>
          <a:lstStyle/>
          <a:p>
            <a:r>
              <a:rPr lang="de-DE" dirty="0"/>
              <a:t>Die meisten </a:t>
            </a:r>
            <a:r>
              <a:rPr lang="de-DE" dirty="0" err="1"/>
              <a:t>OpenSource</a:t>
            </a:r>
            <a:r>
              <a:rPr lang="de-DE" dirty="0"/>
              <a:t> Bibliotheken arbeiten mittlerweile mit </a:t>
            </a:r>
            <a:r>
              <a:rPr lang="de-DE" dirty="0" err="1"/>
              <a:t>Semantic</a:t>
            </a:r>
            <a:r>
              <a:rPr lang="de-DE" dirty="0"/>
              <a:t> </a:t>
            </a:r>
            <a:r>
              <a:rPr lang="de-DE" dirty="0" err="1"/>
              <a:t>Versioning</a:t>
            </a:r>
            <a:endParaRPr lang="de-DE" dirty="0"/>
          </a:p>
          <a:p>
            <a:r>
              <a:rPr lang="de-DE" dirty="0"/>
              <a:t>Eigentlich sollte man Patch/Minor Updates machen können, ohne negative Auswirkungen zu erfahren</a:t>
            </a:r>
          </a:p>
          <a:p>
            <a:pPr lvl="1"/>
            <a:r>
              <a:rPr lang="de-DE" dirty="0"/>
              <a:t>Es gibt aber sicherlich Ausnahmen (</a:t>
            </a:r>
            <a:r>
              <a:rPr lang="de-DE" dirty="0" err="1"/>
              <a:t>Pact</a:t>
            </a:r>
            <a:r>
              <a:rPr lang="de-DE" dirty="0"/>
              <a:t> JVM, Spring Boot Minor Updates manchmal,…)</a:t>
            </a:r>
          </a:p>
          <a:p>
            <a:pPr lvl="1"/>
            <a:r>
              <a:rPr lang="de-DE" dirty="0"/>
              <a:t>Diese sollte man dann besonders berücksichtigen</a:t>
            </a:r>
          </a:p>
          <a:p>
            <a:r>
              <a:rPr lang="de-DE" dirty="0"/>
              <a:t>Major-Updates sind dann die, die oft nur mit (etwas) Aufwand durchführbar sind</a:t>
            </a:r>
          </a:p>
        </p:txBody>
      </p:sp>
    </p:spTree>
    <p:extLst>
      <p:ext uri="{BB962C8B-B14F-4D97-AF65-F5344CB8AC3E}">
        <p14:creationId xmlns:p14="http://schemas.microsoft.com/office/powerpoint/2010/main" val="895939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E7AD1-0AAA-47BA-33C0-EDE0F2E1E313}"/>
              </a:ext>
            </a:extLst>
          </p:cNvPr>
          <p:cNvSpPr>
            <a:spLocks noGrp="1"/>
          </p:cNvSpPr>
          <p:nvPr>
            <p:ph type="title"/>
          </p:nvPr>
        </p:nvSpPr>
        <p:spPr>
          <a:xfrm>
            <a:off x="677334" y="609600"/>
            <a:ext cx="8596668" cy="817756"/>
          </a:xfrm>
        </p:spPr>
        <p:txBody>
          <a:bodyPr/>
          <a:lstStyle/>
          <a:p>
            <a:r>
              <a:rPr lang="de-DE" dirty="0"/>
              <a:t>Java 11 – Epsilon </a:t>
            </a:r>
            <a:r>
              <a:rPr lang="de-DE" dirty="0" err="1"/>
              <a:t>No-Op</a:t>
            </a:r>
            <a:r>
              <a:rPr lang="de-DE" dirty="0"/>
              <a:t> GC</a:t>
            </a:r>
          </a:p>
        </p:txBody>
      </p:sp>
      <p:sp>
        <p:nvSpPr>
          <p:cNvPr id="3" name="Inhaltsplatzhalter 2">
            <a:extLst>
              <a:ext uri="{FF2B5EF4-FFF2-40B4-BE49-F238E27FC236}">
                <a16:creationId xmlns:a16="http://schemas.microsoft.com/office/drawing/2014/main" id="{17C616B4-FB00-4127-0648-2DF7D836BC9B}"/>
              </a:ext>
            </a:extLst>
          </p:cNvPr>
          <p:cNvSpPr>
            <a:spLocks noGrp="1"/>
          </p:cNvSpPr>
          <p:nvPr>
            <p:ph idx="1"/>
          </p:nvPr>
        </p:nvSpPr>
        <p:spPr>
          <a:xfrm>
            <a:off x="677334" y="1813933"/>
            <a:ext cx="8596668" cy="4227430"/>
          </a:xfrm>
        </p:spPr>
        <p:txBody>
          <a:bodyPr/>
          <a:lstStyle/>
          <a:p>
            <a:r>
              <a:rPr lang="de-DE" dirty="0"/>
              <a:t>Ist und bleibt „experimental“</a:t>
            </a:r>
          </a:p>
          <a:p>
            <a:r>
              <a:rPr lang="de-DE" dirty="0"/>
              <a:t>Nur für Testumgebungen gedacht</a:t>
            </a:r>
          </a:p>
          <a:p>
            <a:r>
              <a:rPr lang="de-DE" dirty="0"/>
              <a:t>Es wird kein GC durchgeführt (das ist für bestimmte Testszenarien interessant)</a:t>
            </a:r>
          </a:p>
          <a:p>
            <a:r>
              <a:rPr lang="de-DE" dirty="0"/>
              <a:t>VM Options, um diesen zu verwenden:</a:t>
            </a:r>
          </a:p>
          <a:p>
            <a:pPr lvl="1"/>
            <a:r>
              <a:rPr lang="de-DE" b="0" i="0" dirty="0">
                <a:solidFill>
                  <a:srgbClr val="000000"/>
                </a:solidFill>
                <a:effectLst/>
                <a:latin typeface="Source Code Pro" panose="020B0509030403020204" pitchFamily="49" charset="0"/>
              </a:rPr>
              <a:t>-XX:+</a:t>
            </a:r>
            <a:r>
              <a:rPr lang="de-DE" b="0" i="0" dirty="0" err="1">
                <a:solidFill>
                  <a:srgbClr val="000000"/>
                </a:solidFill>
                <a:effectLst/>
                <a:latin typeface="Source Code Pro" panose="020B0509030403020204" pitchFamily="49" charset="0"/>
              </a:rPr>
              <a:t>UnlockExperimentalVMOptions</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UseEpsilonGC</a:t>
            </a:r>
            <a:endParaRPr lang="de-DE" dirty="0"/>
          </a:p>
        </p:txBody>
      </p:sp>
    </p:spTree>
    <p:extLst>
      <p:ext uri="{BB962C8B-B14F-4D97-AF65-F5344CB8AC3E}">
        <p14:creationId xmlns:p14="http://schemas.microsoft.com/office/powerpoint/2010/main" val="1703386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Custom JRE</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1200329"/>
          </a:xfrm>
          <a:prstGeom prst="rect">
            <a:avLst/>
          </a:prstGeom>
          <a:noFill/>
        </p:spPr>
        <p:txBody>
          <a:bodyPr wrap="square" rtlCol="0">
            <a:spAutoFit/>
          </a:bodyPr>
          <a:lstStyle/>
          <a:p>
            <a:pPr marL="285750" indent="-285750">
              <a:buFont typeface="Arial" panose="020B0604020202020204" pitchFamily="34" charset="0"/>
              <a:buChar char="•"/>
            </a:pPr>
            <a:r>
              <a:rPr lang="de-DE" dirty="0"/>
              <a:t>Notwendige System </a:t>
            </a:r>
            <a:r>
              <a:rPr lang="de-DE" dirty="0" err="1"/>
              <a:t>Dependencies</a:t>
            </a:r>
            <a:r>
              <a:rPr lang="de-DE" dirty="0"/>
              <a:t> mit </a:t>
            </a:r>
            <a:r>
              <a:rPr lang="de-DE" dirty="0" err="1"/>
              <a:t>jdeps</a:t>
            </a:r>
            <a:r>
              <a:rPr lang="de-DE" dirty="0"/>
              <a:t> herausfinden</a:t>
            </a:r>
          </a:p>
          <a:p>
            <a:pPr marL="285750" indent="-285750">
              <a:buFont typeface="Arial" panose="020B0604020202020204" pitchFamily="34" charset="0"/>
              <a:buChar char="•"/>
            </a:pPr>
            <a:r>
              <a:rPr lang="de-DE" dirty="0" err="1"/>
              <a:t>Jlink</a:t>
            </a:r>
            <a:r>
              <a:rPr lang="de-DE" dirty="0"/>
              <a:t> nutzen, um abgespecktes JRE zu erzeugen</a:t>
            </a:r>
          </a:p>
          <a:p>
            <a:pPr marL="285750" indent="-285750">
              <a:buFont typeface="Arial" panose="020B0604020202020204" pitchFamily="34" charset="0"/>
              <a:buChar char="•"/>
            </a:pPr>
            <a:r>
              <a:rPr lang="de-DE" dirty="0"/>
              <a:t>Es ist auch möglich seine eigenen Module mit in das JRE zu packen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051702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AFE12-D2A6-F7F2-D9C8-C2E5D79DBA97}"/>
              </a:ext>
            </a:extLst>
          </p:cNvPr>
          <p:cNvSpPr>
            <a:spLocks noGrp="1"/>
          </p:cNvSpPr>
          <p:nvPr>
            <p:ph type="title"/>
          </p:nvPr>
        </p:nvSpPr>
        <p:spPr/>
        <p:txBody>
          <a:bodyPr/>
          <a:lstStyle/>
          <a:p>
            <a:r>
              <a:rPr lang="de-DE" dirty="0"/>
              <a:t>Showcases Kommandozeile</a:t>
            </a:r>
          </a:p>
        </p:txBody>
      </p:sp>
      <p:sp>
        <p:nvSpPr>
          <p:cNvPr id="3" name="Inhaltsplatzhalter 2">
            <a:extLst>
              <a:ext uri="{FF2B5EF4-FFF2-40B4-BE49-F238E27FC236}">
                <a16:creationId xmlns:a16="http://schemas.microsoft.com/office/drawing/2014/main" id="{FA84D225-26C4-4985-11D0-1440F9EFFBC3}"/>
              </a:ext>
            </a:extLst>
          </p:cNvPr>
          <p:cNvSpPr>
            <a:spLocks noGrp="1"/>
          </p:cNvSpPr>
          <p:nvPr>
            <p:ph idx="1"/>
          </p:nvPr>
        </p:nvSpPr>
        <p:spPr/>
        <p:txBody>
          <a:bodyPr/>
          <a:lstStyle/>
          <a:p>
            <a:r>
              <a:rPr lang="de-DE" dirty="0"/>
              <a:t>04_modules_cmd</a:t>
            </a:r>
          </a:p>
          <a:p>
            <a:pPr lvl="1"/>
            <a:r>
              <a:rPr lang="de-DE" dirty="0" err="1"/>
              <a:t>jdeps</a:t>
            </a:r>
            <a:endParaRPr lang="de-DE" dirty="0"/>
          </a:p>
          <a:p>
            <a:pPr lvl="1"/>
            <a:r>
              <a:rPr lang="de-DE" dirty="0" err="1"/>
              <a:t>Jlink</a:t>
            </a:r>
            <a:endParaRPr lang="de-DE" dirty="0"/>
          </a:p>
          <a:p>
            <a:r>
              <a:rPr lang="de-DE" dirty="0"/>
              <a:t>Java 9 - </a:t>
            </a:r>
            <a:r>
              <a:rPr lang="de-DE" dirty="0" err="1"/>
              <a:t>Jshell</a:t>
            </a:r>
            <a:endParaRPr lang="de-DE" dirty="0"/>
          </a:p>
          <a:p>
            <a:r>
              <a:rPr lang="de-DE" dirty="0"/>
              <a:t>Java 11 - On-</a:t>
            </a:r>
            <a:r>
              <a:rPr lang="de-DE" dirty="0" err="1"/>
              <a:t>the</a:t>
            </a:r>
            <a:r>
              <a:rPr lang="de-DE" dirty="0"/>
              <a:t>-</a:t>
            </a:r>
            <a:r>
              <a:rPr lang="de-DE" dirty="0" err="1"/>
              <a:t>fly</a:t>
            </a:r>
            <a:r>
              <a:rPr lang="de-DE" dirty="0"/>
              <a:t> kompilieren</a:t>
            </a:r>
          </a:p>
        </p:txBody>
      </p:sp>
    </p:spTree>
    <p:extLst>
      <p:ext uri="{BB962C8B-B14F-4D97-AF65-F5344CB8AC3E}">
        <p14:creationId xmlns:p14="http://schemas.microsoft.com/office/powerpoint/2010/main" val="459684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Java 12 - 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3904076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250EB8D-BF09-FD04-F35F-8328FC81B66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Java 12 - 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04_java9-13de.zettsystems.java11_13.microbench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64381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Java 12 - 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3545340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normAutofit fontScale="90000"/>
          </a:bodyPr>
          <a:lstStyle/>
          <a:p>
            <a:r>
              <a:rPr lang="de-DE" dirty="0"/>
              <a:t>Java 12 - 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498992590"/>
              </p:ext>
            </p:extLst>
          </p:nvPr>
        </p:nvGraphicFramePr>
        <p:xfrm>
          <a:off x="677334" y="2087141"/>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298045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0109E-F9F4-D715-B49C-65A7CBC1C87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F278A2AC-175C-4B1A-330B-A5898AF99AC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443750B-1662-CA9C-313D-487BD0CC725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4216E3F-EA3D-206B-E521-8CDEDA96596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F333C6A-BFC8-08CD-45ED-21C154238D28}"/>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b="1" dirty="0"/>
              <a:t>Neue Sprachfeatures Java 14-17</a:t>
            </a:r>
          </a:p>
          <a:p>
            <a:pPr lvl="1"/>
            <a:r>
              <a:rPr lang="de-DE" sz="3200" b="1" dirty="0"/>
              <a:t>Java 14 - Switch </a:t>
            </a:r>
            <a:r>
              <a:rPr lang="de-DE" sz="3200" b="1" dirty="0" err="1"/>
              <a:t>Expressions</a:t>
            </a:r>
            <a:endParaRPr lang="de-DE" sz="3200" b="1" dirty="0"/>
          </a:p>
          <a:p>
            <a:pPr lvl="1"/>
            <a:r>
              <a:rPr lang="de-DE" sz="3200" dirty="0"/>
              <a:t>Java 15 - Text Blocks</a:t>
            </a:r>
          </a:p>
          <a:p>
            <a:pPr lvl="1"/>
            <a:r>
              <a:rPr lang="de-DE" sz="3200" dirty="0"/>
              <a:t>Java 16 - </a:t>
            </a:r>
            <a:r>
              <a:rPr lang="en-US" sz="3200" dirty="0"/>
              <a:t>Pattern Matching for </a:t>
            </a:r>
            <a:r>
              <a:rPr lang="en-US" sz="3200" dirty="0" err="1"/>
              <a:t>instanceof</a:t>
            </a:r>
            <a:r>
              <a:rPr lang="de-DE" sz="3200" dirty="0"/>
              <a:t>,Records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31498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de.zettsystems.java14_15.switchexpression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Tree>
    <p:extLst>
      <p:ext uri="{BB962C8B-B14F-4D97-AF65-F5344CB8AC3E}">
        <p14:creationId xmlns:p14="http://schemas.microsoft.com/office/powerpoint/2010/main" val="2769248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5C6BB-21DC-52FE-1E35-A911E79DB0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EA0260-8FC1-A274-A378-2B290A67A598}"/>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4A7FE94B-11BB-8F55-0067-2FCCB59B9D6D}"/>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6DAD88ED-D41C-E398-8D38-C8410DDA4950}"/>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997591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EE5C-E090-73E3-8B4C-771E5B9A6F9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1037D1-2917-B499-01CB-9F37865821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F278A2AC-175C-4B1A-330B-A5898AF99A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7F1B774-2920-8DF8-E8B4-1E42E5B62AE8}"/>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82B8BF0-823B-4F1F-29DF-EB0D3EAA4827}"/>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b="1" dirty="0"/>
              <a:t>Java 15 - Text Blocks</a:t>
            </a:r>
          </a:p>
          <a:p>
            <a:pPr lvl="1"/>
            <a:r>
              <a:rPr lang="de-DE" sz="3200" dirty="0"/>
              <a:t>Java 16 - </a:t>
            </a:r>
            <a:r>
              <a:rPr lang="en-US" sz="3200" dirty="0"/>
              <a:t>Pattern Matching for </a:t>
            </a:r>
            <a:r>
              <a:rPr lang="en-US" sz="3200" dirty="0" err="1"/>
              <a:t>instanceof</a:t>
            </a:r>
            <a:r>
              <a:rPr lang="en-US" sz="3200" dirty="0"/>
              <a:t>, </a:t>
            </a:r>
            <a:r>
              <a:rPr lang="de-DE" sz="3200" dirty="0"/>
              <a:t>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488450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12381</Words>
  <Application>Microsoft Office PowerPoint</Application>
  <PresentationFormat>Breitbild</PresentationFormat>
  <Paragraphs>1609</Paragraphs>
  <Slides>210</Slides>
  <Notes>0</Notes>
  <HiddenSlides>0</HiddenSlides>
  <MMClips>0</MMClips>
  <ScaleCrop>false</ScaleCrop>
  <HeadingPairs>
    <vt:vector size="8" baseType="variant">
      <vt:variant>
        <vt:lpstr>Verwendete Schriftarten</vt:lpstr>
      </vt:variant>
      <vt:variant>
        <vt:i4>18</vt:i4>
      </vt:variant>
      <vt:variant>
        <vt:lpstr>Design</vt:lpstr>
      </vt:variant>
      <vt:variant>
        <vt:i4>1</vt:i4>
      </vt:variant>
      <vt:variant>
        <vt:lpstr>Eingebettete OLE-Server</vt:lpstr>
      </vt:variant>
      <vt:variant>
        <vt:i4>1</vt:i4>
      </vt:variant>
      <vt:variant>
        <vt:lpstr>Folientitel</vt:lpstr>
      </vt:variant>
      <vt:variant>
        <vt:i4>210</vt:i4>
      </vt:variant>
    </vt:vector>
  </HeadingPairs>
  <TitlesOfParts>
    <vt:vector size="230" baseType="lpstr">
      <vt:lpstr>-apple-system</vt:lpstr>
      <vt:lpstr>Arial</vt:lpstr>
      <vt:lpstr>Arial Unicode MS</vt:lpstr>
      <vt:lpstr>DejaVu Sans</vt:lpstr>
      <vt:lpstr>DejaVu Sans Mono</vt:lpstr>
      <vt:lpstr>DejaVu Serif</vt:lpstr>
      <vt:lpstr>inter-regular</vt:lpstr>
      <vt:lpstr>Menlo</vt:lpstr>
      <vt:lpstr>monospace</vt:lpstr>
      <vt:lpstr>Open Sans</vt:lpstr>
      <vt:lpstr>OracleSansVF</vt:lpstr>
      <vt:lpstr>Söhne</vt:lpstr>
      <vt:lpstr>Source Code Pro</vt:lpstr>
      <vt:lpstr>source-serif-pro</vt:lpstr>
      <vt:lpstr>Trebuchet MS</vt:lpstr>
      <vt:lpstr>Verdana</vt:lpstr>
      <vt:lpstr>Wingdings</vt:lpstr>
      <vt:lpstr>Wingdings 3</vt:lpstr>
      <vt:lpstr>Facet</vt:lpstr>
      <vt:lpstr>think-cell Folie</vt:lpstr>
      <vt:lpstr>Java 9 bis 21–  Neue Features </vt:lpstr>
      <vt:lpstr>Vorstellung</vt:lpstr>
      <vt:lpstr>Du oder Sie?</vt:lpstr>
      <vt:lpstr>Agenda</vt:lpstr>
      <vt:lpstr>IntelliJ – default sdk für Projekte auswählen</vt:lpstr>
      <vt:lpstr>Repository</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9 - 21.09.2017</vt:lpstr>
      <vt:lpstr>Module in der Software Entwicklung</vt:lpstr>
      <vt:lpstr>Vorteile von Modularisierung 1</vt:lpstr>
      <vt:lpstr>Vorteile von Modularisierung 2</vt:lpstr>
      <vt:lpstr>„Komponenten“ in Java bis Version 8</vt:lpstr>
      <vt:lpstr>Was fehlt?</vt:lpstr>
      <vt:lpstr>„Komponenten“ in Java ab Version 9</vt:lpstr>
      <vt:lpstr>Das modularisierte jar</vt:lpstr>
      <vt:lpstr>Java 9 - Module</vt:lpstr>
      <vt:lpstr>Nutzen von Java Modulen</vt:lpstr>
      <vt:lpstr>Java 9 – Module declaration „modul-info.java“</vt:lpstr>
      <vt:lpstr>Module declarations werden durch Kompilierung Module descriptors</vt:lpstr>
      <vt:lpstr>Teil 1 - Zugriffssteuerung</vt:lpstr>
      <vt:lpstr>Java 9 - Modultypen</vt:lpstr>
      <vt:lpstr>Java 9 - Rückwärtskompatibilität</vt:lpstr>
      <vt:lpstr>Java 9 – Modul Beispiel</vt:lpstr>
      <vt:lpstr>Der Service Loader Mechanismus</vt:lpstr>
      <vt:lpstr>Abgrenzung zu anderen ähnlichen Techniken 1</vt:lpstr>
      <vt:lpstr>Abgrenzung zu anderen ähnlichen Techniken 2</vt:lpstr>
      <vt:lpstr>Teil 2 – Service Loader Mechanismus in  module-info</vt:lpstr>
      <vt:lpstr>Java 9 – Modul Beispiel Service Lookup</vt:lpstr>
      <vt:lpstr>Einsatzzwecke des Service Loader Mechanismus</vt:lpstr>
      <vt:lpstr>Design Patterns mit Hilfe des SLM</vt:lpstr>
      <vt:lpstr>Übung</vt:lpstr>
      <vt:lpstr>Neue Struktur des JDK</vt:lpstr>
      <vt:lpstr>Abhängigkeiten im alten JDK</vt:lpstr>
      <vt:lpstr>Abhängigkeiten im modularisierten JDK</vt:lpstr>
      <vt:lpstr>Warum (nicht) Module</vt:lpstr>
      <vt:lpstr>Alternativen zu Java Modulen</vt:lpstr>
      <vt:lpstr>Maven Module als Alternative</vt:lpstr>
      <vt:lpstr>ArchUnit als Alternative</vt:lpstr>
      <vt:lpstr>Probleme mit dem abgeschotteten jdk</vt:lpstr>
      <vt:lpstr>Agenda</vt:lpstr>
      <vt:lpstr>Java 9 - 21.09.2017</vt:lpstr>
      <vt:lpstr>Java 9 - CompletableFuture</vt:lpstr>
      <vt:lpstr>Java 9 - Unmodifiable Collections erzeugen  </vt:lpstr>
      <vt:lpstr>Java 9 - Process API</vt:lpstr>
      <vt:lpstr>Java 9 - Stack Walking</vt:lpstr>
      <vt:lpstr>Java 9 - Reactive Streams (Flow)</vt:lpstr>
      <vt:lpstr>Weitere kleine Themen in Java 9</vt:lpstr>
      <vt:lpstr>Java 9/10 – Neue Methoden Stream u .Optional  </vt:lpstr>
      <vt:lpstr>Java 10 - 20.03.2018</vt:lpstr>
      <vt:lpstr>Java 10 - Unmodifiable Kopien erzeugen  </vt:lpstr>
      <vt:lpstr>Java 10 (11) – Local-Variable Type Inference</vt:lpstr>
      <vt:lpstr>Java 11 - 25.09.2018 (LTS bis 2026)</vt:lpstr>
      <vt:lpstr>Java 11 – neuer http Client</vt:lpstr>
      <vt:lpstr>Java 11 – 2 kleine Themen</vt:lpstr>
      <vt:lpstr>Java 12 – 19.03.2019</vt:lpstr>
      <vt:lpstr>Java 13 – 17.09.2019</vt:lpstr>
      <vt:lpstr>Java 12 - 13 Code</vt:lpstr>
      <vt:lpstr>Aufgaben Java 9-13</vt:lpstr>
      <vt:lpstr>Agenda</vt:lpstr>
      <vt:lpstr>Neue „interne“ Features „nutzen“</vt:lpstr>
      <vt:lpstr>Java 9 - String Compaction</vt:lpstr>
      <vt:lpstr>Java 9 - Multi-Release-Jars</vt:lpstr>
      <vt:lpstr>Java 9 -Showcase multi-jar</vt:lpstr>
      <vt:lpstr>Java 9/10 – Runtime Versionierung</vt:lpstr>
      <vt:lpstr>Semantic Versioning</vt:lpstr>
      <vt:lpstr>Bewertung Semantic Versioning </vt:lpstr>
      <vt:lpstr>Java 11 – Epsilon No-Op GC</vt:lpstr>
      <vt:lpstr>Java 9 – Custom JRE</vt:lpstr>
      <vt:lpstr>Showcases Kommandozeile</vt:lpstr>
      <vt:lpstr>Java 12 - Microbenchmark</vt:lpstr>
      <vt:lpstr>Java 12 - Microbenchmark Code</vt:lpstr>
      <vt:lpstr>Java 12 - Benchmark Result - Array</vt:lpstr>
      <vt:lpstr>Java 12 - Benchmark Result - NumberVerification</vt:lpstr>
      <vt:lpstr>Java 12/13 – JVM Verbesserungen</vt:lpstr>
      <vt:lpstr>Agenda</vt:lpstr>
      <vt:lpstr>Java 14 – 17.03.2020</vt:lpstr>
      <vt:lpstr>Switch Expressions (Java 14)</vt:lpstr>
      <vt:lpstr>Switch Expression Code</vt:lpstr>
      <vt:lpstr>Quiz</vt:lpstr>
      <vt:lpstr>Quiz</vt:lpstr>
      <vt:lpstr>Agenda</vt:lpstr>
      <vt:lpstr>Java 15 – 16.09.2020</vt:lpstr>
      <vt:lpstr>Text Blocks (Java 15)</vt:lpstr>
      <vt:lpstr>Text Blocks und NPE Code</vt:lpstr>
      <vt:lpstr>Quiz</vt:lpstr>
      <vt:lpstr>Quiz</vt:lpstr>
      <vt:lpstr>Quiz 2</vt:lpstr>
      <vt:lpstr>Quiz 2</vt:lpstr>
      <vt:lpstr>Quiz 3</vt:lpstr>
      <vt:lpstr>Quiz 3</vt:lpstr>
      <vt:lpstr>Aufgaben</vt:lpstr>
      <vt:lpstr>Agenda</vt:lpstr>
      <vt:lpstr>Java 16 – 16.03.2021</vt:lpstr>
      <vt:lpstr>Pattern Matching inctanceof (Java 16 )</vt:lpstr>
      <vt:lpstr>Pattern Matching inctanceof Code</vt:lpstr>
      <vt:lpstr>Quiz</vt:lpstr>
      <vt:lpstr>Quiz</vt:lpstr>
      <vt:lpstr>Records (Java 16)</vt:lpstr>
      <vt:lpstr>Records und Stream.toList() Code</vt:lpstr>
      <vt:lpstr>Quiz</vt:lpstr>
      <vt:lpstr>Quiz</vt:lpstr>
      <vt:lpstr>Quiz 2</vt:lpstr>
      <vt:lpstr>Quiz 2</vt:lpstr>
      <vt:lpstr>Agenda</vt:lpstr>
      <vt:lpstr>Java 17 – 14.09.2021 (LTS bis 2029)</vt:lpstr>
      <vt:lpstr>Sealed Classes (Java 17)</vt:lpstr>
      <vt:lpstr>Sealed Classes 2</vt:lpstr>
      <vt:lpstr>Sealed Classes Code</vt:lpstr>
      <vt:lpstr>Quiz</vt:lpstr>
      <vt:lpstr>Quiz</vt:lpstr>
      <vt:lpstr>Quiz 2</vt:lpstr>
      <vt:lpstr>Quiz 2</vt:lpstr>
      <vt:lpstr>Aufgaben</vt:lpstr>
      <vt:lpstr>History revisited</vt:lpstr>
      <vt:lpstr>Agenda</vt:lpstr>
      <vt:lpstr>Java 14 – JVM Verbesserungen</vt:lpstr>
      <vt:lpstr>Java 14 – Numa Verbesserung</vt:lpstr>
      <vt:lpstr>Java 15 – JVM Verbesserungen</vt:lpstr>
      <vt:lpstr>Java 15 - Hidden classes</vt:lpstr>
      <vt:lpstr>Java 16 – JVM Verbesserungen</vt:lpstr>
      <vt:lpstr>Java 16 – (Warning for) Value-Based Classes</vt:lpstr>
      <vt:lpstr>Java 16 – Showcase jpackage – Packaging Tool</vt:lpstr>
      <vt:lpstr>Java 17 - Verschiedenes</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Java 18 – 22.03.2022</vt:lpstr>
      <vt:lpstr>Java 19 – 20.09.2022</vt:lpstr>
      <vt:lpstr>Java 20 – 21.03.2023</vt:lpstr>
      <vt:lpstr>Java 21 – 19.09.2023 (LTS bis 2031)</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Agenda</vt:lpstr>
      <vt:lpstr>Java 18-21 – weitere Verbesserungen</vt:lpstr>
      <vt:lpstr>Verschiedenes</vt:lpstr>
      <vt:lpstr>Aufgaben</vt:lpstr>
      <vt:lpstr>OO vs. data-centric</vt:lpstr>
      <vt:lpstr>Warum nicht weiter OO sondern data-centric?</vt:lpstr>
      <vt:lpstr>Agenda</vt:lpstr>
      <vt:lpstr>Java 22 – 19.03.2024</vt:lpstr>
      <vt:lpstr>Java 22 - Unnamed Patterns and Variables</vt:lpstr>
      <vt:lpstr>Unnamed Patterns and Variables Code</vt:lpstr>
      <vt:lpstr>Java 22 - Foreign Function &amp; Memory API</vt:lpstr>
      <vt:lpstr>Java 22 - Launch Multi-File Source-Code Programs</vt:lpstr>
      <vt:lpstr>Launch Multi-File Source-Code Programs Code</vt:lpstr>
      <vt:lpstr>Agenda</vt:lpstr>
      <vt:lpstr>Java 23 – 17.09.2024</vt:lpstr>
      <vt:lpstr>Agenda</vt:lpstr>
      <vt:lpstr>Java 24 – 18.03.2025</vt:lpstr>
      <vt:lpstr>Java 24 - Stream Gatherers</vt:lpstr>
      <vt:lpstr>Stream Gatherers Code</vt:lpstr>
      <vt:lpstr>Java 24 - Class File-Api</vt:lpstr>
      <vt:lpstr>Class File Api Code</vt:lpstr>
      <vt:lpstr>Previews nutzen</vt:lpstr>
      <vt:lpstr>Unnamed Classes and Instance Main Methods</vt:lpstr>
      <vt:lpstr>Instance Code</vt:lpstr>
      <vt:lpstr>Scoped Values (3rd preview)</vt:lpstr>
      <vt:lpstr>Vorteile von ScopedValues ggü. ThreadLocal</vt:lpstr>
      <vt:lpstr>Scoped Values Code</vt:lpstr>
      <vt:lpstr>Structured Concurrency (3rd preview)</vt:lpstr>
      <vt:lpstr>Structured Concurrency Code</vt:lpstr>
      <vt:lpstr>Vector Api (8th Incubator!)</vt:lpstr>
      <vt:lpstr>Java 25 – September 2025 (LTS bis 2033)</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1049</cp:revision>
  <cp:lastPrinted>2025-03-03T16:01:12Z</cp:lastPrinted>
  <dcterms:created xsi:type="dcterms:W3CDTF">2019-11-12T08:00:01Z</dcterms:created>
  <dcterms:modified xsi:type="dcterms:W3CDTF">2025-03-04T15:50:32Z</dcterms:modified>
</cp:coreProperties>
</file>